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  <Override PartName="/ppt/slides/_rels/slide101.xml.rels" ContentType="application/vnd.openxmlformats-package.relationships+xml"/>
  <Override PartName="/ppt/slides/_rels/slide102.xml.rels" ContentType="application/vnd.openxmlformats-package.relationships+xml"/>
  <Override PartName="/ppt/slides/_rels/slide103.xml.rels" ContentType="application/vnd.openxmlformats-package.relationships+xml"/>
  <Override PartName="/ppt/slides/_rels/slide104.xml.rels" ContentType="application/vnd.openxmlformats-package.relationships+xml"/>
  <Override PartName="/ppt/slides/_rels/slide105.xml.rels" ContentType="application/vnd.openxmlformats-package.relationships+xml"/>
  <Override PartName="/ppt/slides/_rels/slide106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slides/_rels/slide116.xml.rels" ContentType="application/vnd.openxmlformats-package.relationships+xml"/>
  <Override PartName="/ppt/slides/_rels/slide117.xml.rels" ContentType="application/vnd.openxmlformats-package.relationships+xml"/>
  <Override PartName="/ppt/slides/_rels/slide118.xml.rels" ContentType="application/vnd.openxmlformats-package.relationships+xml"/>
  <Override PartName="/ppt/slides/_rels/slide119.xml.rels" ContentType="application/vnd.openxmlformats-package.relationships+xml"/>
  <Override PartName="/ppt/slides/_rels/slide120.xml.rels" ContentType="application/vnd.openxmlformats-package.relationships+xml"/>
  <Override PartName="/ppt/slides/_rels/slide121.xml.rels" ContentType="application/vnd.openxmlformats-package.relationships+xml"/>
  <Override PartName="/ppt/slides/_rels/slide122.xml.rels" ContentType="application/vnd.openxmlformats-package.relationships+xml"/>
  <Override PartName="/ppt/slides/_rels/slide123.xml.rels" ContentType="application/vnd.openxmlformats-package.relationships+xml"/>
  <Override PartName="/ppt/slides/_rels/slide124.xml.rels" ContentType="application/vnd.openxmlformats-package.relationships+xml"/>
  <Override PartName="/ppt/slides/_rels/slide125.xml.rels" ContentType="application/vnd.openxmlformats-package.relationships+xml"/>
  <Override PartName="/ppt/slides/_rels/slide126.xml.rels" ContentType="application/vnd.openxmlformats-package.relationships+xml"/>
  <Override PartName="/ppt/slides/_rels/slide127.xml.rels" ContentType="application/vnd.openxmlformats-package.relationships+xml"/>
  <Override PartName="/ppt/slides/_rels/slide128.xml.rels" ContentType="application/vnd.openxmlformats-package.relationships+xml"/>
  <Override PartName="/ppt/slides/_rels/slide129.xml.rels" ContentType="application/vnd.openxmlformats-package.relationships+xml"/>
  <Override PartName="/ppt/slides/_rels/slide130.xml.rels" ContentType="application/vnd.openxmlformats-package.relationships+xml"/>
  <Override PartName="/ppt/slides/_rels/slide131.xml.rels" ContentType="application/vnd.openxmlformats-package.relationships+xml"/>
  <Override PartName="/ppt/slides/_rels/slide132.xml.rels" ContentType="application/vnd.openxmlformats-package.relationships+xml"/>
  <Override PartName="/ppt/slides/_rels/slide133.xml.rels" ContentType="application/vnd.openxmlformats-package.relationships+xml"/>
  <Override PartName="/ppt/slides/_rels/slide134.xml.rels" ContentType="application/vnd.openxmlformats-package.relationships+xml"/>
  <Override PartName="/ppt/slides/_rels/slide135.xml.rels" ContentType="application/vnd.openxmlformats-package.relationships+xml"/>
  <Override PartName="/ppt/slides/_rels/slide136.xml.rels" ContentType="application/vnd.openxmlformats-package.relationships+xml"/>
  <Override PartName="/ppt/slides/_rels/slide137.xml.rels" ContentType="application/vnd.openxmlformats-package.relationships+xml"/>
  <Override PartName="/ppt/slides/_rels/slide138.xml.rels" ContentType="application/vnd.openxmlformats-package.relationships+xml"/>
  <Override PartName="/ppt/slides/_rels/slide139.xml.rels" ContentType="application/vnd.openxmlformats-package.relationships+xml"/>
  <Override PartName="/ppt/slides/_rels/slide140.xml.rels" ContentType="application/vnd.openxmlformats-package.relationships+xml"/>
  <Override PartName="/ppt/slides/_rels/slide141.xml.rels" ContentType="application/vnd.openxmlformats-package.relationships+xml"/>
  <Override PartName="/ppt/slides/_rels/slide142.xml.rels" ContentType="application/vnd.openxmlformats-package.relationships+xml"/>
  <Override PartName="/ppt/slides/_rels/slide143.xml.rels" ContentType="application/vnd.openxmlformats-package.relationships+xml"/>
  <Override PartName="/ppt/slides/_rels/slide144.xml.rels" ContentType="application/vnd.openxmlformats-package.relationships+xml"/>
  <Override PartName="/ppt/slides/_rels/slide145.xml.rels" ContentType="application/vnd.openxmlformats-package.relationships+xml"/>
  <Override PartName="/ppt/slides/_rels/slide146.xml.rels" ContentType="application/vnd.openxmlformats-package.relationships+xml"/>
  <Override PartName="/ppt/slides/_rels/slide147.xml.rels" ContentType="application/vnd.openxmlformats-package.relationships+xml"/>
  <Override PartName="/ppt/slides/_rels/slide148.xml.rels" ContentType="application/vnd.openxmlformats-package.relationships+xml"/>
  <Override PartName="/ppt/slides/_rels/slide149.xml.rels" ContentType="application/vnd.openxmlformats-package.relationships+xml"/>
  <Override PartName="/ppt/slides/_rels/slide150.xml.rels" ContentType="application/vnd.openxmlformats-package.relationships+xml"/>
  <Override PartName="/ppt/slides/_rels/slide151.xml.rels" ContentType="application/vnd.openxmlformats-package.relationships+xml"/>
  <Override PartName="/ppt/slides/_rels/slide152.xml.rels" ContentType="application/vnd.openxmlformats-package.relationships+xml"/>
  <Override PartName="/ppt/slides/_rels/slide153.xml.rels" ContentType="application/vnd.openxmlformats-package.relationships+xml"/>
  <Override PartName="/ppt/slides/_rels/slide154.xml.rels" ContentType="application/vnd.openxmlformats-package.relationships+xml"/>
  <Override PartName="/ppt/slides/_rels/slide155.xml.rels" ContentType="application/vnd.openxmlformats-package.relationships+xml"/>
  <Override PartName="/ppt/slides/_rels/slide156.xml.rels" ContentType="application/vnd.openxmlformats-package.relationships+xml"/>
  <Override PartName="/ppt/slides/_rels/slide157.xml.rels" ContentType="application/vnd.openxmlformats-package.relationships+xml"/>
  <Override PartName="/ppt/slides/_rels/slide158.xml.rels" ContentType="application/vnd.openxmlformats-package.relationships+xml"/>
  <Override PartName="/ppt/slides/_rels/slide159.xml.rels" ContentType="application/vnd.openxmlformats-package.relationships+xml"/>
  <Override PartName="/ppt/slides/_rels/slide160.xml.rels" ContentType="application/vnd.openxmlformats-package.relationships+xml"/>
  <Override PartName="/ppt/slides/_rels/slide161.xml.rels" ContentType="application/vnd.openxmlformats-package.relationships+xml"/>
  <Override PartName="/ppt/slides/_rels/slide162.xml.rels" ContentType="application/vnd.openxmlformats-package.relationships+xml"/>
  <Override PartName="/ppt/slides/_rels/slide163.xml.rels" ContentType="application/vnd.openxmlformats-package.relationships+xml"/>
  <Override PartName="/ppt/slides/_rels/slide164.xml.rels" ContentType="application/vnd.openxmlformats-package.relationships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media/image1.png" ContentType="image/png"/>
  <Override PartName="/ppt/media/image298.png" ContentType="image/png"/>
  <Override PartName="/ppt/media/image54.jpeg" ContentType="image/jpeg"/>
  <Override PartName="/ppt/media/image2.jpeg" ContentType="image/jpeg"/>
  <Override PartName="/ppt/media/image143.jpeg" ContentType="image/jpeg"/>
  <Override PartName="/ppt/media/image48.png" ContentType="image/png"/>
  <Override PartName="/ppt/media/image144.jpeg" ContentType="image/jpeg"/>
  <Override PartName="/ppt/media/image3.jpeg" ContentType="image/jpeg"/>
  <Override PartName="/ppt/media/image55.jpeg" ContentType="image/jpeg"/>
  <Override PartName="/ppt/media/image5.png" ContentType="image/png"/>
  <Override PartName="/ppt/media/image300.png" ContentType="image/png"/>
  <Override PartName="/ppt/media/image299.png" ContentType="image/png"/>
  <Override PartName="/ppt/media/image145.jpeg" ContentType="image/jpeg"/>
  <Override PartName="/ppt/media/image4.jpeg" ContentType="image/jpeg"/>
  <Override PartName="/ppt/media/image56.jpeg" ContentType="image/jpeg"/>
  <Override PartName="/ppt/media/image149.jpeg" ContentType="image/jpeg"/>
  <Override PartName="/ppt/media/image8.jpeg" ContentType="image/jpeg"/>
  <Override PartName="/ppt/media/image41.png" ContentType="image/png"/>
  <Override PartName="/ppt/media/image347.jpeg" ContentType="image/jpeg"/>
  <Override PartName="/ppt/media/image301.png" ContentType="image/png"/>
  <Override PartName="/ppt/media/image190.jpeg" ContentType="image/jpeg"/>
  <Override PartName="/ppt/media/image6.png" ContentType="image/png"/>
  <Override PartName="/ppt/media/image302.png" ContentType="image/png"/>
  <Override PartName="/ppt/media/image7.png" ContentType="image/png"/>
  <Override PartName="/ppt/media/image308.jpeg" ContentType="image/jpeg"/>
  <Override PartName="/ppt/media/image151.jpeg" ContentType="image/jpeg"/>
  <Override PartName="/ppt/media/image62.jpeg" ContentType="image/jpeg"/>
  <Override PartName="/ppt/media/image9.png" ContentType="image/png"/>
  <Override PartName="/ppt/media/image140.jpeg" ContentType="image/jpeg"/>
  <Override PartName="/ppt/media/image51.jpeg" ContentType="image/jpeg"/>
  <Override PartName="/ppt/media/image240.jpeg" ContentType="image/jpeg"/>
  <Override PartName="/ppt/media/image10.png" ContentType="image/png"/>
  <Override PartName="/ppt/media/image11.jpeg" ContentType="image/jpeg"/>
  <Override PartName="/ppt/media/image12.jpeg" ContentType="image/jpeg"/>
  <Override PartName="/ppt/media/image86.png" ContentType="image/png"/>
  <Override PartName="/ppt/media/image13.jpeg" ContentType="image/jpeg"/>
  <Override PartName="/ppt/media/image96.png" ContentType="image/png"/>
  <Override PartName="/ppt/media/image14.jpeg" ContentType="image/jpeg"/>
  <Override PartName="/ppt/media/image327.jpeg" ContentType="image/jpeg"/>
  <Override PartName="/ppt/media/image101.png" ContentType="image/png"/>
  <Override PartName="/ppt/media/image81.jpeg" ContentType="image/jpeg"/>
  <Override PartName="/ppt/media/image29.png" ContentType="image/png"/>
  <Override PartName="/ppt/media/image124.jpeg" ContentType="image/jpeg"/>
  <Override PartName="/ppt/media/image15.png" ContentType="image/png"/>
  <Override PartName="/ppt/media/image105.jpeg" ContentType="image/jpeg"/>
  <Override PartName="/ppt/media/image16.jpeg" ContentType="image/jpeg"/>
  <Override PartName="/ppt/media/image329.jpeg" ContentType="image/jpeg"/>
  <Override PartName="/ppt/media/image172.jpeg" ContentType="image/jpeg"/>
  <Override PartName="/ppt/media/image121.png" ContentType="image/png"/>
  <Override PartName="/ppt/media/image83.jpeg" ContentType="image/jpeg"/>
  <Override PartName="/ppt/media/image49.png" ContentType="image/png"/>
  <Override PartName="/ppt/media/image225.jpeg" ContentType="image/jpeg"/>
  <Override PartName="/ppt/media/image17.png" ContentType="image/png"/>
  <Override PartName="/ppt/media/image198.jpeg" ContentType="image/jpeg"/>
  <Override PartName="/ppt/media/image18.png" ContentType="image/png"/>
  <Override PartName="/ppt/media/image141.jpeg" ContentType="image/jpeg"/>
  <Override PartName="/ppt/media/image52.jpeg" ContentType="image/jpeg"/>
  <Override PartName="/ppt/media/image108.jpeg" ContentType="image/jpeg"/>
  <Override PartName="/ppt/media/image19.jpeg" ContentType="image/jpeg"/>
  <Override PartName="/ppt/media/image241.jpeg" ContentType="image/jpeg"/>
  <Override PartName="/ppt/media/image20.png" ContentType="image/png"/>
  <Override PartName="/ppt/media/image21.png" ContentType="image/png"/>
  <Override PartName="/ppt/media/image147.jpeg" ContentType="image/jpeg"/>
  <Override PartName="/ppt/media/image58.jpeg" ContentType="image/jpeg"/>
  <Override PartName="/ppt/media/image64.png" ContentType="image/png"/>
  <Override PartName="/ppt/media/image290.jpeg" ContentType="image/jpeg"/>
  <Override PartName="/ppt/media/image22.jpeg" ContentType="image/jpeg"/>
  <Override PartName="/ppt/media/image111.jpeg" ContentType="image/jpeg"/>
  <Override PartName="/ppt/media/image23.jpeg" ContentType="image/jpeg"/>
  <Override PartName="/ppt/media/image112.jpeg" ContentType="image/jpeg"/>
  <Override PartName="/ppt/media/image24.png" ContentType="image/png"/>
  <Override PartName="/ppt/media/image25.png" ContentType="image/png"/>
  <Override PartName="/ppt/media/image125.jpeg" ContentType="image/jpeg"/>
  <Override PartName="/ppt/media/image26.jpeg" ContentType="image/jpeg"/>
  <Override PartName="/ppt/media/image115.jpeg" ContentType="image/jpeg"/>
  <Override PartName="/ppt/media/image27.png" ContentType="image/png"/>
  <Override PartName="/ppt/media/image226.jpeg" ContentType="image/jpeg"/>
  <Override PartName="/ppt/media/image53.jpeg" ContentType="image/jpeg"/>
  <Override PartName="/ppt/media/image142.jpeg" ContentType="image/jpeg"/>
  <Override PartName="/ppt/media/image28.png" ContentType="image/png"/>
  <Override PartName="/ppt/media/image100.png" ContentType="image/png"/>
  <Override PartName="/ppt/media/image30.png" ContentType="image/png"/>
  <Override PartName="/ppt/media/image242.jpeg" ContentType="image/jpeg"/>
  <Override PartName="/ppt/media/image42.png" ContentType="image/png"/>
  <Override PartName="/ppt/media/image344.jpeg" ContentType="image/jpeg"/>
  <Override PartName="/ppt/media/image31.jpeg" ContentType="image/jpeg"/>
  <Override PartName="/ppt/media/image120.jpeg" ContentType="image/jpeg"/>
  <Override PartName="/ppt/media/image32.jpeg" ContentType="image/jpeg"/>
  <Override PartName="/ppt/media/image33.jpeg" ContentType="image/jpeg"/>
  <Override PartName="/ppt/media/image122.jpeg" ContentType="image/jpeg"/>
  <Override PartName="/ppt/media/image34.png" ContentType="image/png"/>
  <Override PartName="/ppt/media/image37.jpeg" ContentType="image/jpeg"/>
  <Override PartName="/ppt/media/image35.png" ContentType="image/png"/>
  <Override PartName="/ppt/media/image126.jpeg" ContentType="image/jpeg"/>
  <Override PartName="/ppt/media/image36.png" ContentType="image/png"/>
  <Override PartName="/ppt/media/image45.png" ContentType="image/png"/>
  <Override PartName="/ppt/media/image38.jpeg" ContentType="image/jpeg"/>
  <Override PartName="/ppt/media/image127.jpeg" ContentType="image/jpeg"/>
  <Override PartName="/ppt/media/image39.jpeg" ContentType="image/jpeg"/>
  <Override PartName="/ppt/media/image128.jpeg" ContentType="image/jpeg"/>
  <Override PartName="/ppt/media/image40.png" ContentType="image/png"/>
  <Override PartName="/ppt/media/image243.jpeg" ContentType="image/jpeg"/>
  <Override PartName="/ppt/media/image43.png" ContentType="image/png"/>
  <Override PartName="/ppt/media/image44.png" ContentType="image/png"/>
  <Override PartName="/ppt/media/image46.png" ContentType="image/png"/>
  <Override PartName="/ppt/media/image47.png" ContentType="image/png"/>
  <Override PartName="/ppt/media/image228.jpeg" ContentType="image/jpeg"/>
  <Override PartName="/ppt/media/image50.jpeg" ContentType="image/jpeg"/>
  <Override PartName="/ppt/media/image57.jpeg" ContentType="image/jpeg"/>
  <Override PartName="/ppt/media/image146.jpeg" ContentType="image/jpeg"/>
  <Override PartName="/ppt/media/image59.jpeg" ContentType="image/jpeg"/>
  <Override PartName="/ppt/media/image148.jpeg" ContentType="image/jpeg"/>
  <Override PartName="/ppt/media/image60.png" ContentType="image/png"/>
  <Override PartName="/ppt/media/image245.jpeg" ContentType="image/jpeg"/>
  <Override PartName="/ppt/media/image61.png" ContentType="image/png"/>
  <Override PartName="/ppt/media/image63.png" ContentType="image/png"/>
  <Override PartName="/ppt/media/image65.jpeg" ContentType="image/jpeg"/>
  <Override PartName="/ppt/media/image154.jpeg" ContentType="image/jpeg"/>
  <Override PartName="/ppt/media/image66.jpeg" ContentType="image/jpeg"/>
  <Override PartName="/ppt/media/image155.jpeg" ContentType="image/jpeg"/>
  <Override PartName="/ppt/media/image67.jpeg" ContentType="image/jpeg"/>
  <Override PartName="/ppt/media/image156.jpeg" ContentType="image/jpeg"/>
  <Override PartName="/ppt/media/image68.jpeg" ContentType="image/jpeg"/>
  <Override PartName="/ppt/media/image157.jpeg" ContentType="image/jpeg"/>
  <Override PartName="/ppt/media/image69.jpeg" ContentType="image/jpeg"/>
  <Override PartName="/ppt/media/image158.jpeg" ContentType="image/jpeg"/>
  <Override PartName="/ppt/media/image70.jpeg" ContentType="image/jpeg"/>
  <Override PartName="/ppt/media/image316.jpeg" ContentType="image/jpeg"/>
  <Override PartName="/ppt/media/image71.jpeg" ContentType="image/jpeg"/>
  <Override PartName="/ppt/media/image160.jpeg" ContentType="image/jpeg"/>
  <Override PartName="/ppt/media/image72.jpeg" ContentType="image/jpeg"/>
  <Override PartName="/ppt/media/image161.jpeg" ContentType="image/jpeg"/>
  <Override PartName="/ppt/media/image73.jpeg" ContentType="image/jpeg"/>
  <Override PartName="/ppt/media/image162.jpeg" ContentType="image/jpeg"/>
  <Override PartName="/ppt/media/image74.jpeg" ContentType="image/jpeg"/>
  <Override PartName="/ppt/media/image163.jpeg" ContentType="image/jpeg"/>
  <Override PartName="/ppt/media/image75.jpeg" ContentType="image/jpeg"/>
  <Override PartName="/ppt/media/image164.jpeg" ContentType="image/jpeg"/>
  <Override PartName="/ppt/media/image76.jpeg" ContentType="image/jpeg"/>
  <Override PartName="/ppt/media/image165.jpeg" ContentType="image/jpeg"/>
  <Override PartName="/ppt/media/image208.png" ContentType="image/png"/>
  <Override PartName="/ppt/media/image77.jpeg" ContentType="image/jpeg"/>
  <Override PartName="/ppt/media/image78.jpeg" ContentType="image/jpeg"/>
  <Override PartName="/ppt/media/image167.jpeg" ContentType="image/jpeg"/>
  <Override PartName="/ppt/media/image79.jpeg" ContentType="image/jpeg"/>
  <Override PartName="/ppt/media/image168.jpeg" ContentType="image/jpeg"/>
  <Override PartName="/ppt/media/image80.jpeg" ContentType="image/jpeg"/>
  <Override PartName="/ppt/media/image326.jpeg" ContentType="image/jpeg"/>
  <Override PartName="/ppt/media/image82.jpeg" ContentType="image/jpeg"/>
  <Override PartName="/ppt/media/image171.jpeg" ContentType="image/jpeg"/>
  <Override PartName="/ppt/media/image84.png" ContentType="image/png"/>
  <Override PartName="/ppt/media/image292.jpeg" ContentType="image/jpeg"/>
  <Override PartName="/ppt/media/image85.jpeg" ContentType="image/jpeg"/>
  <Override PartName="/ppt/media/image174.jpeg" ContentType="image/jpeg"/>
  <Override PartName="/ppt/media/image87.png" ContentType="image/png"/>
  <Override PartName="/ppt/media/image88.jpeg" ContentType="image/jpeg"/>
  <Override PartName="/ppt/media/image99.png" ContentType="image/png"/>
  <Override PartName="/ppt/media/image177.jpeg" ContentType="image/jpeg"/>
  <Override PartName="/ppt/media/image328.png" ContentType="image/png"/>
  <Override PartName="/ppt/media/image89.jpeg" ContentType="image/jpeg"/>
  <Override PartName="/ppt/media/image90.jpeg" ContentType="image/jpeg"/>
  <Override PartName="/ppt/media/image91.jpeg" ContentType="image/jpeg"/>
  <Override PartName="/ppt/media/image180.jpeg" ContentType="image/jpeg"/>
  <Override PartName="/ppt/media/image201.png" ContentType="image/png"/>
  <Override PartName="/ppt/media/image337.jpeg" ContentType="image/jpeg"/>
  <Override PartName="/ppt/media/image92.jpeg" ContentType="image/jpeg"/>
  <Override PartName="/ppt/media/image181.jpeg" ContentType="image/jpeg"/>
  <Override PartName="/ppt/media/image211.png" ContentType="image/png"/>
  <Override PartName="/ppt/media/image338.jpeg" ContentType="image/jpeg"/>
  <Override PartName="/ppt/media/image93.jpeg" ContentType="image/jpeg"/>
  <Override PartName="/ppt/media/image182.jpeg" ContentType="image/jpeg"/>
  <Override PartName="/ppt/media/image339.jpeg" ContentType="image/jpeg"/>
  <Override PartName="/ppt/media/image94.jpeg" ContentType="image/jpeg"/>
  <Override PartName="/ppt/media/image183.jpeg" ContentType="image/jpeg"/>
  <Override PartName="/ppt/media/image231.png" ContentType="image/png"/>
  <Override PartName="/ppt/media/image95.png" ContentType="image/png"/>
  <Override PartName="/ppt/media/image97.jpeg" ContentType="image/jpeg"/>
  <Override PartName="/ppt/media/image186.jpeg" ContentType="image/jpeg"/>
  <Override PartName="/ppt/media/image98.jpeg" ContentType="image/jpeg"/>
  <Override PartName="/ppt/media/image187.jpeg" ContentType="image/jpeg"/>
  <Override PartName="/ppt/media/image102.png" ContentType="image/png"/>
  <Override PartName="/ppt/media/image103.png" ContentType="image/png"/>
  <Override PartName="/ppt/media/image271.jpeg" ContentType="image/jpeg"/>
  <Override PartName="/ppt/media/image104.jpeg" ContentType="image/jpeg"/>
  <Override PartName="/ppt/media/image106.jpeg" ContentType="image/jpeg"/>
  <Override PartName="/ppt/media/image107.jpeg" ContentType="image/jpeg"/>
  <Override PartName="/ppt/media/image109.png" ContentType="image/png"/>
  <Override PartName="/ppt/media/image110.jpeg" ContentType="image/jpeg"/>
  <Override PartName="/ppt/media/image113.jpeg" ContentType="image/jpeg"/>
  <Override PartName="/ppt/media/image114.jpeg" ContentType="image/jpeg"/>
  <Override PartName="/ppt/media/image116.jpeg" ContentType="image/jpeg"/>
  <Override PartName="/ppt/media/image117.jpeg" ContentType="image/jpeg"/>
  <Override PartName="/ppt/media/image118.jpeg" ContentType="image/jpeg"/>
  <Override PartName="/ppt/media/image119.jpeg" ContentType="image/jpeg"/>
  <Override PartName="/ppt/media/image123.png" ContentType="image/png"/>
  <Override PartName="/ppt/media/image273.jpeg" ContentType="image/jpeg"/>
  <Override PartName="/ppt/media/image129.jpeg" ContentType="image/jpeg"/>
  <Override PartName="/ppt/media/image130.jpeg" ContentType="image/jpeg"/>
  <Override PartName="/ppt/media/image131.jpeg" ContentType="image/jpeg"/>
  <Override PartName="/ppt/media/image132.jpeg" ContentType="image/jpeg"/>
  <Override PartName="/ppt/media/image133.jpeg" ContentType="image/jpeg"/>
  <Override PartName="/ppt/media/image179.png" ContentType="image/png"/>
  <Override PartName="/ppt/media/image134.jpeg" ContentType="image/jpeg"/>
  <Override PartName="/ppt/media/image135.jpeg" ContentType="image/jpeg"/>
  <Override PartName="/ppt/media/image199.png" ContentType="image/png"/>
  <Override PartName="/ppt/media/image136.jpeg" ContentType="image/jpeg"/>
  <Override PartName="/ppt/media/image137.jpeg" ContentType="image/jpeg"/>
  <Override PartName="/ppt/media/image138.jpeg" ContentType="image/jpeg"/>
  <Override PartName="/ppt/media/image139.jpeg" ContentType="image/jpeg"/>
  <Override PartName="/ppt/media/image150.jpeg" ContentType="image/jpeg"/>
  <Override PartName="/ppt/media/image307.jpeg" ContentType="image/jpeg"/>
  <Override PartName="/ppt/media/image349.png" ContentType="image/png"/>
  <Override PartName="/ppt/media/image152.jpeg" ContentType="image/jpeg"/>
  <Override PartName="/ppt/media/image309.jpeg" ContentType="image/jpeg"/>
  <Override PartName="/ppt/media/image153.jpeg" ContentType="image/jpeg"/>
  <Override PartName="/ppt/media/image159.jpeg" ContentType="image/jpeg"/>
  <Override PartName="/ppt/media/image166.png" ContentType="image/png"/>
  <Override PartName="/ppt/media/image169.jpeg" ContentType="image/jpeg"/>
  <Override PartName="/ppt/media/image248.png" ContentType="image/png"/>
  <Override PartName="/ppt/media/image170.png" ContentType="image/png"/>
  <Override PartName="/ppt/media/image204.jpeg" ContentType="image/jpeg"/>
  <Override PartName="/ppt/media/image173.jpeg" ContentType="image/jpeg"/>
  <Override PartName="/ppt/media/image175.jpeg" ContentType="image/jpeg"/>
  <Override PartName="/ppt/media/image176.png" ContentType="image/png"/>
  <Override PartName="/ppt/media/image178.png" ContentType="image/png"/>
  <Override PartName="/ppt/media/image184.jpeg" ContentType="image/jpeg"/>
  <Override PartName="/ppt/media/image185.jpeg" ContentType="image/jpeg"/>
  <Override PartName="/ppt/media/image188.jpeg" ContentType="image/jpeg"/>
  <Override PartName="/ppt/media/image189.jpeg" ContentType="image/jpeg"/>
  <Override PartName="/ppt/media/image191.jpeg" ContentType="image/jpeg"/>
  <Override PartName="/ppt/media/image348.jpeg" ContentType="image/jpeg"/>
  <Override PartName="/ppt/media/image192.jpeg" ContentType="image/jpeg"/>
  <Override PartName="/ppt/media/image321.png" ContentType="image/png"/>
  <Override PartName="/ppt/media/image193.jpeg" ContentType="image/jpeg"/>
  <Override PartName="/ppt/media/image194.jpeg" ContentType="image/jpeg"/>
  <Override PartName="/ppt/media/image341.png" ContentType="image/png"/>
  <Override PartName="/ppt/media/image195.jpeg" ContentType="image/jpeg"/>
  <Override PartName="/ppt/media/image351.png" ContentType="image/png"/>
  <Override PartName="/ppt/media/image196.jpeg" ContentType="image/jpeg"/>
  <Override PartName="/ppt/media/image197.jpeg" ContentType="image/jpeg"/>
  <Override PartName="/ppt/media/image200.png" ContentType="image/png"/>
  <Override PartName="/ppt/media/image202.jpeg" ContentType="image/jpeg"/>
  <Override PartName="/ppt/media/image203.png" ContentType="image/png"/>
  <Override PartName="/ppt/media/image281.jpeg" ContentType="image/jpeg"/>
  <Override PartName="/ppt/media/image205.jpeg" ContentType="image/jpeg"/>
  <Override PartName="/ppt/media/image206.jpeg" ContentType="image/jpeg"/>
  <Override PartName="/ppt/media/image207.png" ContentType="image/png"/>
  <Override PartName="/ppt/media/image209.jpeg" ContentType="image/jpeg"/>
  <Override PartName="/ppt/media/image210.jpeg" ContentType="image/jpeg"/>
  <Override PartName="/ppt/media/image212.png" ContentType="image/png"/>
  <Override PartName="/ppt/media/image213.jpeg" ContentType="image/jpeg"/>
  <Override PartName="/ppt/media/image214.jpeg" ContentType="image/jpeg"/>
  <Override PartName="/ppt/media/image215.jpeg" ContentType="image/jpeg"/>
  <Override PartName="/ppt/media/image216.jpeg" ContentType="image/jpeg"/>
  <Override PartName="/ppt/media/image217.jpeg" ContentType="image/jpeg"/>
  <Override PartName="/ppt/media/image218.jpeg" ContentType="image/jpeg"/>
  <Override PartName="/ppt/media/image219.jpeg" ContentType="image/jpeg"/>
  <Override PartName="/ppt/media/image220.jpeg" ContentType="image/jpeg"/>
  <Override PartName="/ppt/media/image221.jpeg" ContentType="image/jpeg"/>
  <Override PartName="/ppt/media/image222.jpeg" ContentType="image/jpeg"/>
  <Override PartName="/ppt/media/image350.png" ContentType="image/png"/>
  <Override PartName="/ppt/media/image223.jpeg" ContentType="image/jpeg"/>
  <Override PartName="/ppt/media/image224.jpeg" ContentType="image/jpeg"/>
  <Override PartName="/ppt/media/image227.jpeg" ContentType="image/jpeg"/>
  <Override PartName="/ppt/media/image229.jpeg" ContentType="image/jpeg"/>
  <Override PartName="/ppt/media/image230.jpeg" ContentType="image/jpeg"/>
  <Override PartName="/ppt/media/image232.jpeg" ContentType="image/jpeg"/>
  <Override PartName="/ppt/media/image233.jpeg" ContentType="image/jpeg"/>
  <Override PartName="/ppt/media/image234.jpeg" ContentType="image/jpeg"/>
  <Override PartName="/ppt/media/image235.jpeg" ContentType="image/jpeg"/>
  <Override PartName="/ppt/media/image236.jpeg" ContentType="image/jpeg"/>
  <Override PartName="/ppt/media/image237.jpeg" ContentType="image/jpeg"/>
  <Override PartName="/ppt/media/image238.jpeg" ContentType="image/jpeg"/>
  <Override PartName="/ppt/media/image239.jpeg" ContentType="image/jpeg"/>
  <Override PartName="/ppt/media/image244.jpeg" ContentType="image/jpeg"/>
  <Override PartName="/ppt/media/image246.jpeg" ContentType="image/jpeg"/>
  <Override PartName="/ppt/media/image247.jpeg" ContentType="image/jpeg"/>
  <Override PartName="/ppt/media/image249.jpeg" ContentType="image/jpeg"/>
  <Override PartName="/ppt/media/image250.jpeg" ContentType="image/jpeg"/>
  <Override PartName="/ppt/media/image251.jpeg" ContentType="image/jpeg"/>
  <Override PartName="/ppt/media/image252.jpeg" ContentType="image/jpeg"/>
  <Override PartName="/ppt/media/image253.jpeg" ContentType="image/jpeg"/>
  <Override PartName="/ppt/media/image254.jpeg" ContentType="image/jpeg"/>
  <Override PartName="/ppt/media/image255.png" ContentType="image/png"/>
  <Override PartName="/ppt/media/image256.png" ContentType="image/png"/>
  <Override PartName="/ppt/media/image257.jpeg" ContentType="image/jpeg"/>
  <Override PartName="/ppt/media/image258.gif" ContentType="image/gif"/>
  <Override PartName="/ppt/media/image259.jpeg" ContentType="image/jpeg"/>
  <Override PartName="/ppt/media/image260.jpeg" ContentType="image/jpeg"/>
  <Override PartName="/ppt/media/image261.jpeg" ContentType="image/jpeg"/>
  <Override PartName="/ppt/media/image262.jpeg" ContentType="image/jpeg"/>
  <Override PartName="/ppt/media/image263.jpeg" ContentType="image/jpeg"/>
  <Override PartName="/ppt/media/image264.jpeg" ContentType="image/jpeg"/>
  <Override PartName="/ppt/media/image265.jpeg" ContentType="image/jpeg"/>
  <Override PartName="/ppt/media/image266.jpeg" ContentType="image/jpeg"/>
  <Override PartName="/ppt/media/image267.jpeg" ContentType="image/jpeg"/>
  <Override PartName="/ppt/media/image268.jpeg" ContentType="image/jpeg"/>
  <Override PartName="/ppt/media/image269.jpeg" ContentType="image/jpeg"/>
  <Override PartName="/ppt/media/image270.jpeg" ContentType="image/jpeg"/>
  <Override PartName="/ppt/media/image272.jpeg" ContentType="image/jpeg"/>
  <Override PartName="/ppt/media/image274.jpeg" ContentType="image/jpeg"/>
  <Override PartName="/ppt/media/image275.jpeg" ContentType="image/jpeg"/>
  <Override PartName="/ppt/media/image276.jpeg" ContentType="image/jpeg"/>
  <Override PartName="/ppt/media/image277.jpeg" ContentType="image/jpeg"/>
  <Override PartName="/ppt/media/image278.jpeg" ContentType="image/jpeg"/>
  <Override PartName="/ppt/media/image279.jpeg" ContentType="image/jpeg"/>
  <Override PartName="/ppt/media/image280.jpeg" ContentType="image/jpeg"/>
  <Override PartName="/ppt/media/image282.jpeg" ContentType="image/jpeg"/>
  <Override PartName="/ppt/media/image283.jpeg" ContentType="image/jpeg"/>
  <Override PartName="/ppt/media/image284.jpeg" ContentType="image/jpeg"/>
  <Override PartName="/ppt/media/image285.jpeg" ContentType="image/jpeg"/>
  <Override PartName="/ppt/media/image286.jpeg" ContentType="image/jpeg"/>
  <Override PartName="/ppt/media/image287.jpeg" ContentType="image/jpeg"/>
  <Override PartName="/ppt/media/image288.jpeg" ContentType="image/jpeg"/>
  <Override PartName="/ppt/media/image289.jpeg" ContentType="image/jpeg"/>
  <Override PartName="/ppt/media/image291.jpeg" ContentType="image/jpeg"/>
  <Override PartName="/ppt/media/image293.jpeg" ContentType="image/jpeg"/>
  <Override PartName="/ppt/media/image323.png" ContentType="image/png"/>
  <Override PartName="/ppt/media/image294.jpeg" ContentType="image/jpeg"/>
  <Override PartName="/ppt/media/image295.jpeg" ContentType="image/jpeg"/>
  <Override PartName="/ppt/media/image296.jpeg" ContentType="image/jpeg"/>
  <Override PartName="/ppt/media/image353.png" ContentType="image/png"/>
  <Override PartName="/ppt/media/image297.png" ContentType="image/png"/>
  <Override PartName="/ppt/media/image303.jpeg" ContentType="image/jpeg"/>
  <Override PartName="/ppt/media/image304.jpeg" ContentType="image/jpeg"/>
  <Override PartName="/ppt/media/image319.png" ContentType="image/png"/>
  <Override PartName="/ppt/media/image305.jpeg" ContentType="image/jpeg"/>
  <Override PartName="/ppt/media/image306.jpeg" ContentType="image/jpeg"/>
  <Override PartName="/ppt/media/image310.png" ContentType="image/png"/>
  <Override PartName="/ppt/media/image311.jpeg" ContentType="image/jpeg"/>
  <Override PartName="/ppt/media/image312.jpeg" ContentType="image/jpeg"/>
  <Override PartName="/ppt/media/image313.jpeg" ContentType="image/jpeg"/>
  <Override PartName="/ppt/media/image314.jpeg" ContentType="image/jpeg"/>
  <Override PartName="/ppt/media/image315.jpeg" ContentType="image/jpeg"/>
  <Override PartName="/ppt/media/image317.png" ContentType="image/png"/>
  <Override PartName="/ppt/media/image318.png" ContentType="image/png"/>
  <Override PartName="/ppt/media/image320.png" ContentType="image/png"/>
  <Override PartName="/ppt/media/image322.png" ContentType="image/png"/>
  <Override PartName="/ppt/media/image324.jpeg" ContentType="image/jpeg"/>
  <Override PartName="/ppt/media/image325.jpeg" ContentType="image/jpeg"/>
  <Override PartName="/ppt/media/image330.jpeg" ContentType="image/jpeg"/>
  <Override PartName="/ppt/media/image331.jpeg" ContentType="image/jpeg"/>
  <Override PartName="/ppt/media/image332.jpeg" ContentType="image/jpeg"/>
  <Override PartName="/ppt/media/image333.jpeg" ContentType="image/jpeg"/>
  <Override PartName="/ppt/media/image334.jpeg" ContentType="image/jpeg"/>
  <Override PartName="/ppt/media/image335.jpeg" ContentType="image/jpeg"/>
  <Override PartName="/ppt/media/image336.png" ContentType="image/png"/>
  <Override PartName="/ppt/media/image340.jpeg" ContentType="image/jpeg"/>
  <Override PartName="/ppt/media/image342.jpeg" ContentType="image/jpeg"/>
  <Override PartName="/ppt/media/image343.jpeg" ContentType="image/jpeg"/>
  <Override PartName="/ppt/media/image345.jpeg" ContentType="image/jpeg"/>
  <Override PartName="/ppt/media/image346.jpeg" ContentType="image/jpeg"/>
  <Override PartName="/ppt/media/image352.png" ContentType="image/png"/>
  <Override PartName="/ppt/media/image354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E4074F0-BE8A-428A-8516-DB157DA885E7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080" cy="3836880"/>
          </a:xfrm>
          <a:prstGeom prst="rect">
            <a:avLst/>
          </a:prstGeom>
          <a:ln w="0">
            <a:noFill/>
          </a:ln>
        </p:spPr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476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https://geo05144.files.wordpress.com/2014/12/lorena22.jpg?w=640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640" name="Espaço Reservado para Número de Slide 2"/>
          <p:cNvSpPr/>
          <p:nvPr/>
        </p:nvSpPr>
        <p:spPr>
          <a:xfrm>
            <a:off x="4021200" y="9721800"/>
            <a:ext cx="3076200" cy="51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  <a:tab algn="l" pos="988920"/>
                <a:tab algn="l" pos="1978200"/>
                <a:tab algn="l" pos="2967120"/>
                <a:tab algn="l" pos="3956040"/>
                <a:tab algn="l" pos="4944960"/>
                <a:tab algn="l" pos="5934240"/>
                <a:tab algn="l" pos="6923160"/>
                <a:tab algn="l" pos="7912080"/>
                <a:tab algn="l" pos="8901000"/>
                <a:tab algn="l" pos="9890280"/>
                <a:tab algn="l" pos="10879200"/>
              </a:tabLst>
            </a:pPr>
            <a:fld id="{CA9FEB56-6C78-421D-8596-BAE8AEA09FF1}" type="slidenum">
              <a:rPr b="0" lang="pt-BR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pt-BR" sz="13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080" cy="3836880"/>
          </a:xfrm>
          <a:prstGeom prst="rect">
            <a:avLst/>
          </a:prstGeom>
          <a:ln w="0">
            <a:noFill/>
          </a:ln>
        </p:spPr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476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https://www.sogeografia.com.br/Conteudos/GeografiaFisica/Cartografia/curvasnivel.jpg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637" name="Espaço Reservado para Número de Slide 1"/>
          <p:cNvSpPr/>
          <p:nvPr/>
        </p:nvSpPr>
        <p:spPr>
          <a:xfrm>
            <a:off x="4021200" y="9721800"/>
            <a:ext cx="3076200" cy="51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  <a:tab algn="l" pos="988920"/>
                <a:tab algn="l" pos="1978200"/>
                <a:tab algn="l" pos="2967120"/>
                <a:tab algn="l" pos="3956040"/>
                <a:tab algn="l" pos="4944960"/>
                <a:tab algn="l" pos="5934240"/>
                <a:tab algn="l" pos="6923160"/>
                <a:tab algn="l" pos="7912080"/>
                <a:tab algn="l" pos="8901000"/>
                <a:tab algn="l" pos="9890280"/>
                <a:tab algn="l" pos="10879200"/>
              </a:tabLst>
            </a:pPr>
            <a:fld id="{46465618-0A5A-4BEB-9D87-F14CEA10B5E5}" type="slidenum">
              <a:rPr b="0" lang="pt-BR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pt-BR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94.jpe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95.jpeg"/><Relationship Id="rId2" Type="http://schemas.openxmlformats.org/officeDocument/2006/relationships/image" Target="../media/image196.jpeg"/><Relationship Id="rId3" Type="http://schemas.openxmlformats.org/officeDocument/2006/relationships/image" Target="../media/image197.jpeg"/><Relationship Id="rId4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98.jpeg"/><Relationship Id="rId2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202.jpeg"/><Relationship Id="rId2" Type="http://schemas.openxmlformats.org/officeDocument/2006/relationships/image" Target="../media/image203.png"/><Relationship Id="rId3" Type="http://schemas.openxmlformats.org/officeDocument/2006/relationships/image" Target="../media/image204.jpeg"/><Relationship Id="rId4" Type="http://schemas.openxmlformats.org/officeDocument/2006/relationships/image" Target="../media/image205.jpeg"/><Relationship Id="rId5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206.jpeg"/><Relationship Id="rId2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image" Target="../media/image208.png"/><Relationship Id="rId3" Type="http://schemas.openxmlformats.org/officeDocument/2006/relationships/image" Target="../media/image209.jpeg"/><Relationship Id="rId4" Type="http://schemas.openxmlformats.org/officeDocument/2006/relationships/image" Target="../media/image210.jpeg"/><Relationship Id="rId5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image" Target="../media/image213.jpeg"/><Relationship Id="rId4" Type="http://schemas.openxmlformats.org/officeDocument/2006/relationships/image" Target="../media/image214.jpeg"/><Relationship Id="rId5" Type="http://schemas.openxmlformats.org/officeDocument/2006/relationships/image" Target="../media/image215.jpeg"/><Relationship Id="rId6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216.jpeg"/><Relationship Id="rId2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217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218.jpeg"/><Relationship Id="rId2" Type="http://schemas.openxmlformats.org/officeDocument/2006/relationships/image" Target="../media/image219.jpeg"/><Relationship Id="rId3" Type="http://schemas.openxmlformats.org/officeDocument/2006/relationships/image" Target="../media/image220.jpeg"/><Relationship Id="rId4" Type="http://schemas.openxmlformats.org/officeDocument/2006/relationships/image" Target="../media/image221.jpeg"/><Relationship Id="rId5" Type="http://schemas.openxmlformats.org/officeDocument/2006/relationships/image" Target="../media/image222.jpeg"/><Relationship Id="rId6" Type="http://schemas.openxmlformats.org/officeDocument/2006/relationships/slideLayout" Target="../slideLayouts/slideLayout1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223.jpeg"/><Relationship Id="rId2" Type="http://schemas.openxmlformats.org/officeDocument/2006/relationships/image" Target="../media/image224.jpeg"/><Relationship Id="rId3" Type="http://schemas.openxmlformats.org/officeDocument/2006/relationships/image" Target="../media/image225.jpeg"/><Relationship Id="rId4" Type="http://schemas.openxmlformats.org/officeDocument/2006/relationships/image" Target="../media/image226.jpeg"/><Relationship Id="rId5" Type="http://schemas.openxmlformats.org/officeDocument/2006/relationships/slideLayout" Target="../slideLayouts/slideLayout1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227.jpeg"/><Relationship Id="rId2" Type="http://schemas.openxmlformats.org/officeDocument/2006/relationships/image" Target="../media/image228.jpeg"/><Relationship Id="rId3" Type="http://schemas.openxmlformats.org/officeDocument/2006/relationships/slideLayout" Target="../slideLayouts/slideLayout1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229.jpeg"/><Relationship Id="rId2" Type="http://schemas.openxmlformats.org/officeDocument/2006/relationships/image" Target="../media/image230.jpeg"/><Relationship Id="rId3" Type="http://schemas.openxmlformats.org/officeDocument/2006/relationships/image" Target="../media/image231.png"/><Relationship Id="rId4" Type="http://schemas.openxmlformats.org/officeDocument/2006/relationships/slideLayout" Target="../slideLayouts/slideLayout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232.jpeg"/><Relationship Id="rId2" Type="http://schemas.openxmlformats.org/officeDocument/2006/relationships/image" Target="../media/image233.jpeg"/><Relationship Id="rId3" Type="http://schemas.openxmlformats.org/officeDocument/2006/relationships/image" Target="../media/image234.jpeg"/><Relationship Id="rId4" Type="http://schemas.openxmlformats.org/officeDocument/2006/relationships/image" Target="../media/image235.jpeg"/><Relationship Id="rId5" Type="http://schemas.openxmlformats.org/officeDocument/2006/relationships/image" Target="../media/image236.jpeg"/><Relationship Id="rId6" Type="http://schemas.openxmlformats.org/officeDocument/2006/relationships/slideLayout" Target="../slideLayouts/slideLayout13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237.jpeg"/><Relationship Id="rId2" Type="http://schemas.openxmlformats.org/officeDocument/2006/relationships/slideLayout" Target="../slideLayouts/slideLayout13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238.jpeg"/><Relationship Id="rId2" Type="http://schemas.openxmlformats.org/officeDocument/2006/relationships/image" Target="../media/image239.jpeg"/><Relationship Id="rId3" Type="http://schemas.openxmlformats.org/officeDocument/2006/relationships/image" Target="../media/image240.jpeg"/><Relationship Id="rId4" Type="http://schemas.openxmlformats.org/officeDocument/2006/relationships/slideLayout" Target="../slideLayouts/slideLayout13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241.jpeg"/><Relationship Id="rId2" Type="http://schemas.openxmlformats.org/officeDocument/2006/relationships/image" Target="../media/image242.jpeg"/><Relationship Id="rId3" Type="http://schemas.openxmlformats.org/officeDocument/2006/relationships/image" Target="../media/image243.jpeg"/><Relationship Id="rId4" Type="http://schemas.openxmlformats.org/officeDocument/2006/relationships/slideLayout" Target="../slideLayouts/slideLayout13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244.jpeg"/><Relationship Id="rId2" Type="http://schemas.openxmlformats.org/officeDocument/2006/relationships/image" Target="../media/image245.jpeg"/><Relationship Id="rId3" Type="http://schemas.openxmlformats.org/officeDocument/2006/relationships/image" Target="../media/image246.jpeg"/><Relationship Id="rId4" Type="http://schemas.openxmlformats.org/officeDocument/2006/relationships/image" Target="../media/image247.jpeg"/><Relationship Id="rId5" Type="http://schemas.openxmlformats.org/officeDocument/2006/relationships/image" Target="../media/image248.png"/><Relationship Id="rId6" Type="http://schemas.openxmlformats.org/officeDocument/2006/relationships/image" Target="../media/image249.jpeg"/><Relationship Id="rId7" Type="http://schemas.openxmlformats.org/officeDocument/2006/relationships/slideLayout" Target="../slideLayouts/slideLayout13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250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251.jpeg"/><Relationship Id="rId2" Type="http://schemas.openxmlformats.org/officeDocument/2006/relationships/image" Target="../media/image252.jpeg"/><Relationship Id="rId3" Type="http://schemas.openxmlformats.org/officeDocument/2006/relationships/slideLayout" Target="../slideLayouts/slideLayout13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253.jpeg"/><Relationship Id="rId2" Type="http://schemas.openxmlformats.org/officeDocument/2006/relationships/image" Target="../media/image254.jpeg"/><Relationship Id="rId3" Type="http://schemas.openxmlformats.org/officeDocument/2006/relationships/slideLayout" Target="../slideLayouts/slideLayout13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255.png"/><Relationship Id="rId2" Type="http://schemas.openxmlformats.org/officeDocument/2006/relationships/image" Target="../media/image256.png"/><Relationship Id="rId3" Type="http://schemas.openxmlformats.org/officeDocument/2006/relationships/image" Target="../media/image257.jpeg"/><Relationship Id="rId4" Type="http://schemas.openxmlformats.org/officeDocument/2006/relationships/slideLayout" Target="../slideLayouts/slideLayout13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258.gif"/><Relationship Id="rId2" Type="http://schemas.openxmlformats.org/officeDocument/2006/relationships/image" Target="../media/image259.jpeg"/><Relationship Id="rId3" Type="http://schemas.openxmlformats.org/officeDocument/2006/relationships/image" Target="../media/image260.jpeg"/><Relationship Id="rId4" Type="http://schemas.openxmlformats.org/officeDocument/2006/relationships/slideLayout" Target="../slideLayouts/slideLayout13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261.jpeg"/><Relationship Id="rId2" Type="http://schemas.openxmlformats.org/officeDocument/2006/relationships/image" Target="../media/image262.jpeg"/><Relationship Id="rId3" Type="http://schemas.openxmlformats.org/officeDocument/2006/relationships/slideLayout" Target="../slideLayouts/slideLayout13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263.jpeg"/><Relationship Id="rId2" Type="http://schemas.openxmlformats.org/officeDocument/2006/relationships/image" Target="../media/image264.jpeg"/><Relationship Id="rId3" Type="http://schemas.openxmlformats.org/officeDocument/2006/relationships/image" Target="../media/image265.jpeg"/><Relationship Id="rId4" Type="http://schemas.openxmlformats.org/officeDocument/2006/relationships/slideLayout" Target="../slideLayouts/slideLayout13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266.jpeg"/><Relationship Id="rId2" Type="http://schemas.openxmlformats.org/officeDocument/2006/relationships/image" Target="../media/image267.jpeg"/><Relationship Id="rId3" Type="http://schemas.openxmlformats.org/officeDocument/2006/relationships/image" Target="../media/image268.jpeg"/><Relationship Id="rId4" Type="http://schemas.openxmlformats.org/officeDocument/2006/relationships/slideLayout" Target="../slideLayouts/slideLayout13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269.jpeg"/><Relationship Id="rId2" Type="http://schemas.openxmlformats.org/officeDocument/2006/relationships/slideLayout" Target="../slideLayouts/slideLayout13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270.jpeg"/><Relationship Id="rId2" Type="http://schemas.openxmlformats.org/officeDocument/2006/relationships/image" Target="../media/image271.jpeg"/><Relationship Id="rId3" Type="http://schemas.openxmlformats.org/officeDocument/2006/relationships/image" Target="../media/image272.jpeg"/><Relationship Id="rId4" Type="http://schemas.openxmlformats.org/officeDocument/2006/relationships/image" Target="../media/image273.jpeg"/><Relationship Id="rId5" Type="http://schemas.openxmlformats.org/officeDocument/2006/relationships/image" Target="../media/image274.jpeg"/><Relationship Id="rId6" Type="http://schemas.openxmlformats.org/officeDocument/2006/relationships/image" Target="../media/image275.jpeg"/><Relationship Id="rId7" Type="http://schemas.openxmlformats.org/officeDocument/2006/relationships/slideLayout" Target="../slideLayouts/slideLayout13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276.jpeg"/><Relationship Id="rId2" Type="http://schemas.openxmlformats.org/officeDocument/2006/relationships/image" Target="../media/image277.jpeg"/><Relationship Id="rId3" Type="http://schemas.openxmlformats.org/officeDocument/2006/relationships/image" Target="../media/image278.jpeg"/><Relationship Id="rId4" Type="http://schemas.openxmlformats.org/officeDocument/2006/relationships/image" Target="../media/image279.jpeg"/><Relationship Id="rId5" Type="http://schemas.openxmlformats.org/officeDocument/2006/relationships/image" Target="../media/image280.jpeg"/><Relationship Id="rId6" Type="http://schemas.openxmlformats.org/officeDocument/2006/relationships/image" Target="../media/image281.jpe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282.jpeg"/><Relationship Id="rId2" Type="http://schemas.openxmlformats.org/officeDocument/2006/relationships/image" Target="../media/image283.jpeg"/><Relationship Id="rId3" Type="http://schemas.openxmlformats.org/officeDocument/2006/relationships/image" Target="../media/image284.jpeg"/><Relationship Id="rId4" Type="http://schemas.openxmlformats.org/officeDocument/2006/relationships/image" Target="../media/image285.jpeg"/><Relationship Id="rId5" Type="http://schemas.openxmlformats.org/officeDocument/2006/relationships/image" Target="../media/image286.jpeg"/><Relationship Id="rId6" Type="http://schemas.openxmlformats.org/officeDocument/2006/relationships/slideLayout" Target="../slideLayouts/slideLayout13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287.jpeg"/><Relationship Id="rId2" Type="http://schemas.openxmlformats.org/officeDocument/2006/relationships/slideLayout" Target="../slideLayouts/slideLayout13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288.jpeg"/><Relationship Id="rId2" Type="http://schemas.openxmlformats.org/officeDocument/2006/relationships/image" Target="../media/image289.jpeg"/><Relationship Id="rId3" Type="http://schemas.openxmlformats.org/officeDocument/2006/relationships/slideLayout" Target="../slideLayouts/slideLayout13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290.jpeg"/><Relationship Id="rId2" Type="http://schemas.openxmlformats.org/officeDocument/2006/relationships/slideLayout" Target="../slideLayouts/slideLayout13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291.jpeg"/><Relationship Id="rId2" Type="http://schemas.openxmlformats.org/officeDocument/2006/relationships/image" Target="../media/image292.jpeg"/><Relationship Id="rId3" Type="http://schemas.openxmlformats.org/officeDocument/2006/relationships/image" Target="../media/image293.jpeg"/><Relationship Id="rId4" Type="http://schemas.openxmlformats.org/officeDocument/2006/relationships/image" Target="../media/image294.jpeg"/><Relationship Id="rId5" Type="http://schemas.openxmlformats.org/officeDocument/2006/relationships/image" Target="../media/image295.jpeg"/><Relationship Id="rId6" Type="http://schemas.openxmlformats.org/officeDocument/2006/relationships/image" Target="../media/image296.jpeg"/><Relationship Id="rId7" Type="http://schemas.openxmlformats.org/officeDocument/2006/relationships/slideLayout" Target="../slideLayouts/slideLayout13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297.png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slideLayout" Target="../slideLayouts/slideLayout13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303.jpeg"/><Relationship Id="rId2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304.jpeg"/><Relationship Id="rId2" Type="http://schemas.openxmlformats.org/officeDocument/2006/relationships/slideLayout" Target="../slideLayouts/slideLayout1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305.jpeg"/><Relationship Id="rId2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306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307.jpeg"/><Relationship Id="rId2" Type="http://schemas.openxmlformats.org/officeDocument/2006/relationships/slideLayout" Target="../slideLayouts/slideLayout1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308.jpeg"/><Relationship Id="rId2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309.jpeg"/><Relationship Id="rId2" Type="http://schemas.openxmlformats.org/officeDocument/2006/relationships/slideLayout" Target="../slideLayouts/slideLayout1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310.png"/><Relationship Id="rId2" Type="http://schemas.openxmlformats.org/officeDocument/2006/relationships/slideLayout" Target="../slideLayouts/slideLayout1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311.jpeg"/><Relationship Id="rId2" Type="http://schemas.openxmlformats.org/officeDocument/2006/relationships/image" Target="../media/image312.jpeg"/><Relationship Id="rId3" Type="http://schemas.openxmlformats.org/officeDocument/2006/relationships/slideLayout" Target="../slideLayouts/slideLayout13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313.jpeg"/><Relationship Id="rId2" Type="http://schemas.openxmlformats.org/officeDocument/2006/relationships/image" Target="../media/image314.jpeg"/><Relationship Id="rId3" Type="http://schemas.openxmlformats.org/officeDocument/2006/relationships/image" Target="../media/image315.jpeg"/><Relationship Id="rId4" Type="http://schemas.openxmlformats.org/officeDocument/2006/relationships/image" Target="../media/image316.jpeg"/><Relationship Id="rId5" Type="http://schemas.openxmlformats.org/officeDocument/2006/relationships/slideLayout" Target="../slideLayouts/slideLayout13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317.png"/><Relationship Id="rId2" Type="http://schemas.openxmlformats.org/officeDocument/2006/relationships/slideLayout" Target="../slideLayouts/slideLayout13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318.png"/><Relationship Id="rId2" Type="http://schemas.openxmlformats.org/officeDocument/2006/relationships/slideLayout" Target="../slideLayouts/slideLayout13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319.png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slideLayout" Target="../slideLayouts/slideLayout13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image" Target="../media/image324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image" Target="../media/image325.jpeg"/><Relationship Id="rId2" Type="http://schemas.openxmlformats.org/officeDocument/2006/relationships/image" Target="../media/image326.jpeg"/><Relationship Id="rId3" Type="http://schemas.openxmlformats.org/officeDocument/2006/relationships/image" Target="../media/image327.jpeg"/><Relationship Id="rId4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image" Target="../media/image328.png"/><Relationship Id="rId2" Type="http://schemas.openxmlformats.org/officeDocument/2006/relationships/image" Target="../media/image329.jpeg"/><Relationship Id="rId3" Type="http://schemas.openxmlformats.org/officeDocument/2006/relationships/image" Target="../media/image330.jpeg"/><Relationship Id="rId4" Type="http://schemas.openxmlformats.org/officeDocument/2006/relationships/slideLayout" Target="../slideLayouts/slideLayout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331.jpeg"/><Relationship Id="rId2" Type="http://schemas.openxmlformats.org/officeDocument/2006/relationships/image" Target="../media/image332.jpeg"/><Relationship Id="rId3" Type="http://schemas.openxmlformats.org/officeDocument/2006/relationships/image" Target="../media/image333.jpeg"/><Relationship Id="rId4" Type="http://schemas.openxmlformats.org/officeDocument/2006/relationships/image" Target="../media/image334.jpeg"/><Relationship Id="rId5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image" Target="../media/image335.jpeg"/><Relationship Id="rId2" Type="http://schemas.openxmlformats.org/officeDocument/2006/relationships/image" Target="../media/image336.png"/><Relationship Id="rId3" Type="http://schemas.openxmlformats.org/officeDocument/2006/relationships/image" Target="../media/image337.jpeg"/><Relationship Id="rId4" Type="http://schemas.openxmlformats.org/officeDocument/2006/relationships/image" Target="../media/image338.jpeg"/><Relationship Id="rId5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image" Target="../media/image339.jpeg"/><Relationship Id="rId2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image" Target="../media/image340.jpeg"/><Relationship Id="rId2" Type="http://schemas.openxmlformats.org/officeDocument/2006/relationships/image" Target="../media/image341.png"/><Relationship Id="rId3" Type="http://schemas.openxmlformats.org/officeDocument/2006/relationships/image" Target="../media/image342.jpeg"/><Relationship Id="rId4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image" Target="../media/image343.jpeg"/><Relationship Id="rId2" Type="http://schemas.openxmlformats.org/officeDocument/2006/relationships/image" Target="../media/image344.jpeg"/><Relationship Id="rId3" Type="http://schemas.openxmlformats.org/officeDocument/2006/relationships/image" Target="../media/image345.jpeg"/><Relationship Id="rId4" Type="http://schemas.openxmlformats.org/officeDocument/2006/relationships/slideLayout" Target="../slideLayouts/slideLayout1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image" Target="../media/image346.jpeg"/><Relationship Id="rId2" Type="http://schemas.openxmlformats.org/officeDocument/2006/relationships/image" Target="../media/image347.jpeg"/><Relationship Id="rId3" Type="http://schemas.openxmlformats.org/officeDocument/2006/relationships/image" Target="../media/image348.jpeg"/><Relationship Id="rId4" Type="http://schemas.openxmlformats.org/officeDocument/2006/relationships/slideLayout" Target="../slideLayouts/slideLayout1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image" Target="../media/image349.png"/><Relationship Id="rId2" Type="http://schemas.openxmlformats.org/officeDocument/2006/relationships/slideLayout" Target="../slideLayouts/slideLayout1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image" Target="../media/image35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3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image" Target="../media/image351.png"/><Relationship Id="rId2" Type="http://schemas.openxmlformats.org/officeDocument/2006/relationships/slideLayout" Target="../slideLayouts/slideLayout1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image" Target="../media/image352.png"/><Relationship Id="rId2" Type="http://schemas.openxmlformats.org/officeDocument/2006/relationships/slideLayout" Target="../slideLayouts/slideLayout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image" Target="../media/image353.png"/><Relationship Id="rId2" Type="http://schemas.openxmlformats.org/officeDocument/2006/relationships/slideLayout" Target="../slideLayouts/slideLayout1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image" Target="../media/image354.png"/><Relationship Id="rId2" Type="http://schemas.openxmlformats.org/officeDocument/2006/relationships/slideLayout" Target="../slideLayouts/slideLayout1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image" Target="../media/image59.jpe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jpe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jpe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jpeg"/><Relationship Id="rId3" Type="http://schemas.openxmlformats.org/officeDocument/2006/relationships/image" Target="../media/image70.jpe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jpeg"/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jpeg"/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jpe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jpe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jpeg"/><Relationship Id="rId4" Type="http://schemas.openxmlformats.org/officeDocument/2006/relationships/image" Target="../media/image98.jpe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5.jpeg"/><Relationship Id="rId2" Type="http://schemas.openxmlformats.org/officeDocument/2006/relationships/image" Target="../media/image106.jpeg"/><Relationship Id="rId3" Type="http://schemas.openxmlformats.org/officeDocument/2006/relationships/image" Target="../media/image107.jpeg"/><Relationship Id="rId4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image" Target="../media/image109.png"/><Relationship Id="rId3" Type="http://schemas.openxmlformats.org/officeDocument/2006/relationships/image" Target="../media/image110.jpeg"/><Relationship Id="rId4" Type="http://schemas.openxmlformats.org/officeDocument/2006/relationships/image" Target="../media/image111.jpeg"/><Relationship Id="rId5" Type="http://schemas.openxmlformats.org/officeDocument/2006/relationships/image" Target="../media/image112.jpeg"/><Relationship Id="rId6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jpeg"/><Relationship Id="rId3" Type="http://schemas.openxmlformats.org/officeDocument/2006/relationships/image" Target="../media/image116.jpeg"/><Relationship Id="rId4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image" Target="../media/image118.jpeg"/><Relationship Id="rId3" Type="http://schemas.openxmlformats.org/officeDocument/2006/relationships/image" Target="../media/image119.jpeg"/><Relationship Id="rId4" Type="http://schemas.openxmlformats.org/officeDocument/2006/relationships/image" Target="../media/image120.jpeg"/><Relationship Id="rId5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jpeg"/><Relationship Id="rId3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jpeg"/><Relationship Id="rId3" Type="http://schemas.openxmlformats.org/officeDocument/2006/relationships/image" Target="../media/image125.jpeg"/><Relationship Id="rId4" Type="http://schemas.openxmlformats.org/officeDocument/2006/relationships/image" Target="../media/image126.jpeg"/><Relationship Id="rId5" Type="http://schemas.openxmlformats.org/officeDocument/2006/relationships/image" Target="../media/image127.jpe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28.jpe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29.jpe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30.jpeg"/><Relationship Id="rId2" Type="http://schemas.openxmlformats.org/officeDocument/2006/relationships/image" Target="../media/image131.jpeg"/><Relationship Id="rId3" Type="http://schemas.openxmlformats.org/officeDocument/2006/relationships/image" Target="../media/image132.jpeg"/><Relationship Id="rId4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33.jpeg"/><Relationship Id="rId2" Type="http://schemas.openxmlformats.org/officeDocument/2006/relationships/image" Target="../media/image134.jpeg"/><Relationship Id="rId3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35.jpeg"/><Relationship Id="rId2" Type="http://schemas.openxmlformats.org/officeDocument/2006/relationships/image" Target="../media/image136.jpeg"/><Relationship Id="rId3" Type="http://schemas.openxmlformats.org/officeDocument/2006/relationships/image" Target="../media/image137.jpeg"/><Relationship Id="rId4" Type="http://schemas.openxmlformats.org/officeDocument/2006/relationships/image" Target="../media/image138.jpeg"/><Relationship Id="rId5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39.jpeg"/><Relationship Id="rId2" Type="http://schemas.openxmlformats.org/officeDocument/2006/relationships/image" Target="../media/image140.jpeg"/><Relationship Id="rId3" Type="http://schemas.openxmlformats.org/officeDocument/2006/relationships/image" Target="../media/image141.jpeg"/><Relationship Id="rId4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42.jpeg"/><Relationship Id="rId2" Type="http://schemas.openxmlformats.org/officeDocument/2006/relationships/image" Target="../media/image143.jpeg"/><Relationship Id="rId3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44.jpe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45.jpeg"/><Relationship Id="rId2" Type="http://schemas.openxmlformats.org/officeDocument/2006/relationships/image" Target="../media/image146.jpeg"/><Relationship Id="rId3" Type="http://schemas.openxmlformats.org/officeDocument/2006/relationships/image" Target="../media/image147.jpeg"/><Relationship Id="rId4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48.jpeg"/><Relationship Id="rId2" Type="http://schemas.openxmlformats.org/officeDocument/2006/relationships/image" Target="../media/image149.jpeg"/><Relationship Id="rId3" Type="http://schemas.openxmlformats.org/officeDocument/2006/relationships/image" Target="../media/image150.jpe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51.jpeg"/><Relationship Id="rId2" Type="http://schemas.openxmlformats.org/officeDocument/2006/relationships/image" Target="../media/image152.jpeg"/><Relationship Id="rId3" Type="http://schemas.openxmlformats.org/officeDocument/2006/relationships/image" Target="../media/image153.jpeg"/><Relationship Id="rId4" Type="http://schemas.openxmlformats.org/officeDocument/2006/relationships/image" Target="../media/image154.jpeg"/><Relationship Id="rId5" Type="http://schemas.openxmlformats.org/officeDocument/2006/relationships/image" Target="../media/image155.jpeg"/><Relationship Id="rId6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56.jpeg"/><Relationship Id="rId2" Type="http://schemas.openxmlformats.org/officeDocument/2006/relationships/image" Target="../media/image157.jpeg"/><Relationship Id="rId3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58.jpeg"/><Relationship Id="rId2" Type="http://schemas.openxmlformats.org/officeDocument/2006/relationships/image" Target="../media/image159.jpeg"/><Relationship Id="rId3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60.jpeg"/><Relationship Id="rId2" Type="http://schemas.openxmlformats.org/officeDocument/2006/relationships/image" Target="../media/image161.jpeg"/><Relationship Id="rId3" Type="http://schemas.openxmlformats.org/officeDocument/2006/relationships/image" Target="../media/image162.jpeg"/><Relationship Id="rId4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63.jpeg"/><Relationship Id="rId2" Type="http://schemas.openxmlformats.org/officeDocument/2006/relationships/image" Target="../media/image164.jpeg"/><Relationship Id="rId3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65.jpeg"/><Relationship Id="rId2" Type="http://schemas.openxmlformats.org/officeDocument/2006/relationships/image" Target="../media/image166.png"/><Relationship Id="rId3" Type="http://schemas.openxmlformats.org/officeDocument/2006/relationships/image" Target="../media/image167.jpeg"/><Relationship Id="rId4" Type="http://schemas.openxmlformats.org/officeDocument/2006/relationships/image" Target="../media/image168.jpeg"/><Relationship Id="rId5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69.jpe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jpeg"/><Relationship Id="rId3" Type="http://schemas.openxmlformats.org/officeDocument/2006/relationships/image" Target="../media/image172.jpeg"/><Relationship Id="rId4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73.jpeg"/><Relationship Id="rId2" Type="http://schemas.openxmlformats.org/officeDocument/2006/relationships/image" Target="../media/image174.jpeg"/><Relationship Id="rId3" Type="http://schemas.openxmlformats.org/officeDocument/2006/relationships/image" Target="../media/image175.jpeg"/><Relationship Id="rId4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image" Target="../media/image177.jpe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80.jpeg"/><Relationship Id="rId2" Type="http://schemas.openxmlformats.org/officeDocument/2006/relationships/image" Target="../media/image181.jpe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82.jpe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83.jpe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84.jpeg"/><Relationship Id="rId2" Type="http://schemas.openxmlformats.org/officeDocument/2006/relationships/image" Target="../media/image185.jpeg"/><Relationship Id="rId3" Type="http://schemas.openxmlformats.org/officeDocument/2006/relationships/image" Target="../media/image186.jpeg"/><Relationship Id="rId4" Type="http://schemas.openxmlformats.org/officeDocument/2006/relationships/image" Target="../media/image187.jpeg"/><Relationship Id="rId5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88.jpe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89.jpe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90.jpeg"/><Relationship Id="rId2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91.jpe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92.jpe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93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88;p13" descr="https://upload.wikimedia.org/wikipedia/commons/thumb/4/40/Bras%C3%A3o_da_UFBA.png/311px-Bras%C3%A3o_da_UFBA.png"/>
          <p:cNvPicPr/>
          <p:nvPr/>
        </p:nvPicPr>
        <p:blipFill>
          <a:blip r:embed="rId1"/>
          <a:stretch/>
        </p:blipFill>
        <p:spPr>
          <a:xfrm>
            <a:off x="228240" y="185400"/>
            <a:ext cx="1170000" cy="151596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360" y="4082400"/>
            <a:ext cx="9139320" cy="14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1618560" y="205920"/>
            <a:ext cx="5684760" cy="165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UNIVERSIDADE FEDERAL DA BAHIA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FACULDADE DE ARQUITETURA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CURSO DE GRADUAÇÃO NOTURNO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ARQUITETURA E URBANISMO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28240" y="5040000"/>
            <a:ext cx="8677440" cy="134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ctr">
            <a:normAutofit fontScale="99000"/>
          </a:bodyPr>
          <a:p>
            <a:pPr algn="ctr">
              <a:lnSpc>
                <a:spcPct val="100000"/>
              </a:lnSpc>
              <a:buNone/>
            </a:pPr>
            <a:r>
              <a:rPr b="0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Professores</a:t>
            </a:r>
            <a:endParaRPr b="0" lang="pt-BR" sz="17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Fernando Ferraz Ribeiro / Natalie Johanna Groetelaars</a:t>
            </a:r>
            <a:endParaRPr b="0" lang="pt-BR" sz="17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7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Monitor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72000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João Lucas da Silva Madeira Sobral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24" name="Google Shape;93;p13" descr="logo_faculdade-de-arquitetu"/>
          <p:cNvPicPr/>
          <p:nvPr/>
        </p:nvPicPr>
        <p:blipFill>
          <a:blip r:embed="rId3"/>
          <a:srcRect l="0" t="-2325" r="0" b="0"/>
          <a:stretch/>
        </p:blipFill>
        <p:spPr>
          <a:xfrm>
            <a:off x="7308360" y="327960"/>
            <a:ext cx="1597320" cy="136404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1683720" y="4002480"/>
            <a:ext cx="5873760" cy="85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Arial"/>
                <a:ea typeface="Arial"/>
              </a:rPr>
              <a:t>OFICINA DE PROJETO 2 2023.1 - E1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456840" y="3423600"/>
            <a:ext cx="8224920" cy="5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4000"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Topografia e Implantação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 descr="https://adenilsongiovanini.com.br/blog/wp-content/uploads/2019/12/curvas-de-n%C3%ADvel-2.jpg"/>
          <p:cNvPicPr/>
          <p:nvPr/>
        </p:nvPicPr>
        <p:blipFill>
          <a:blip r:embed="rId1"/>
          <a:stretch/>
        </p:blipFill>
        <p:spPr>
          <a:xfrm>
            <a:off x="434880" y="1708200"/>
            <a:ext cx="8375400" cy="474480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9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57" name="Rectangle 10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Rectangle 14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Conceituação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Imagem 68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m 69" descr=""/>
          <p:cNvPicPr/>
          <p:nvPr/>
        </p:nvPicPr>
        <p:blipFill>
          <a:blip r:embed="rId1"/>
          <a:srcRect l="37201" t="12934" r="5311" b="19864"/>
          <a:stretch/>
        </p:blipFill>
        <p:spPr>
          <a:xfrm>
            <a:off x="259200" y="3393000"/>
            <a:ext cx="3612600" cy="3166920"/>
          </a:xfrm>
          <a:prstGeom prst="rect">
            <a:avLst/>
          </a:prstGeom>
          <a:ln w="0">
            <a:noFill/>
          </a:ln>
        </p:spPr>
      </p:pic>
      <p:pic>
        <p:nvPicPr>
          <p:cNvPr id="431" name="Imagem 70" descr=""/>
          <p:cNvPicPr/>
          <p:nvPr/>
        </p:nvPicPr>
        <p:blipFill>
          <a:blip r:embed="rId2"/>
          <a:srcRect l="0" t="0" r="0" b="12199"/>
          <a:stretch/>
        </p:blipFill>
        <p:spPr>
          <a:xfrm>
            <a:off x="3900960" y="3393000"/>
            <a:ext cx="5241600" cy="3451320"/>
          </a:xfrm>
          <a:prstGeom prst="rect">
            <a:avLst/>
          </a:prstGeom>
          <a:ln w="0">
            <a:noFill/>
          </a:ln>
        </p:spPr>
      </p:pic>
      <p:pic>
        <p:nvPicPr>
          <p:cNvPr id="432" name="Imagem 71" descr=""/>
          <p:cNvPicPr/>
          <p:nvPr/>
        </p:nvPicPr>
        <p:blipFill>
          <a:blip r:embed="rId3"/>
          <a:srcRect l="0" t="0" r="0" b="16357"/>
          <a:stretch/>
        </p:blipFill>
        <p:spPr>
          <a:xfrm>
            <a:off x="3900960" y="0"/>
            <a:ext cx="5241600" cy="328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icture 97" descr="http://adbr001cdn.archdaily.net/wp-content/uploads/2011/12/1325252463_casa_grelha0417.jpg"/>
          <p:cNvPicPr/>
          <p:nvPr/>
        </p:nvPicPr>
        <p:blipFill>
          <a:blip r:embed="rId1"/>
          <a:stretch/>
        </p:blipFill>
        <p:spPr>
          <a:xfrm>
            <a:off x="0" y="620640"/>
            <a:ext cx="9142560" cy="6097680"/>
          </a:xfrm>
          <a:prstGeom prst="rect">
            <a:avLst/>
          </a:prstGeom>
          <a:ln w="0">
            <a:noFill/>
          </a:ln>
        </p:spPr>
      </p:pic>
      <p:sp>
        <p:nvSpPr>
          <p:cNvPr id="434" name="Retângulo 29"/>
          <p:cNvSpPr/>
          <p:nvPr/>
        </p:nvSpPr>
        <p:spPr>
          <a:xfrm>
            <a:off x="6372360" y="4464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GRELHA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FGMF,  2007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Picture 98" descr=""/>
          <p:cNvPicPr/>
          <p:nvPr/>
        </p:nvPicPr>
        <p:blipFill>
          <a:blip r:embed="rId1"/>
          <a:stretch/>
        </p:blipFill>
        <p:spPr>
          <a:xfrm>
            <a:off x="2463480" y="1196640"/>
            <a:ext cx="6679080" cy="4822920"/>
          </a:xfrm>
          <a:prstGeom prst="rect">
            <a:avLst/>
          </a:prstGeom>
          <a:ln w="9525">
            <a:noFill/>
          </a:ln>
        </p:spPr>
      </p:pic>
      <p:pic>
        <p:nvPicPr>
          <p:cNvPr id="436" name="Picture 99" descr=""/>
          <p:cNvPicPr/>
          <p:nvPr/>
        </p:nvPicPr>
        <p:blipFill>
          <a:blip r:embed="rId2"/>
          <a:stretch/>
        </p:blipFill>
        <p:spPr>
          <a:xfrm>
            <a:off x="0" y="1340640"/>
            <a:ext cx="2298240" cy="1540800"/>
          </a:xfrm>
          <a:prstGeom prst="rect">
            <a:avLst/>
          </a:prstGeom>
          <a:ln w="9525">
            <a:noFill/>
          </a:ln>
        </p:spPr>
      </p:pic>
      <p:pic>
        <p:nvPicPr>
          <p:cNvPr id="437" name="Picture 100" descr=""/>
          <p:cNvPicPr/>
          <p:nvPr/>
        </p:nvPicPr>
        <p:blipFill>
          <a:blip r:embed="rId3"/>
          <a:stretch/>
        </p:blipFill>
        <p:spPr>
          <a:xfrm>
            <a:off x="0" y="3545640"/>
            <a:ext cx="2266200" cy="14659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101" descr="http://karmatrendz.files.wordpress.com/2009/07/grid_house_34.jpg"/>
          <p:cNvPicPr/>
          <p:nvPr/>
        </p:nvPicPr>
        <p:blipFill>
          <a:blip r:embed="rId1"/>
          <a:stretch/>
        </p:blipFill>
        <p:spPr>
          <a:xfrm>
            <a:off x="0" y="2683440"/>
            <a:ext cx="5650560" cy="3768480"/>
          </a:xfrm>
          <a:prstGeom prst="rect">
            <a:avLst/>
          </a:prstGeom>
          <a:ln w="0">
            <a:noFill/>
          </a:ln>
        </p:spPr>
      </p:pic>
      <p:pic>
        <p:nvPicPr>
          <p:cNvPr id="439" name="Picture 102" descr="http://arqfolio.com.br/system/images/4097/thumbnail/Screen_Shot_2012-11-09_at_2.38.28_PM.png?1352479566"/>
          <p:cNvPicPr/>
          <p:nvPr/>
        </p:nvPicPr>
        <p:blipFill>
          <a:blip r:embed="rId2"/>
          <a:srcRect l="3654" t="0" r="0" b="0"/>
          <a:stretch/>
        </p:blipFill>
        <p:spPr>
          <a:xfrm>
            <a:off x="5796000" y="4401000"/>
            <a:ext cx="3346560" cy="2025360"/>
          </a:xfrm>
          <a:prstGeom prst="rect">
            <a:avLst/>
          </a:prstGeom>
          <a:ln w="0">
            <a:noFill/>
          </a:ln>
        </p:spPr>
      </p:pic>
      <p:pic>
        <p:nvPicPr>
          <p:cNvPr id="440" name="Picture 103" descr="http://ecohabitararquitetura.com.br/blog/wp-content/uploads/2009/05/casa-grelha1.jpg"/>
          <p:cNvPicPr/>
          <p:nvPr/>
        </p:nvPicPr>
        <p:blipFill>
          <a:blip r:embed="rId3"/>
          <a:stretch/>
        </p:blipFill>
        <p:spPr>
          <a:xfrm>
            <a:off x="0" y="332640"/>
            <a:ext cx="5650560" cy="2215440"/>
          </a:xfrm>
          <a:prstGeom prst="rect">
            <a:avLst/>
          </a:prstGeom>
          <a:ln w="0">
            <a:noFill/>
          </a:ln>
        </p:spPr>
      </p:pic>
      <p:pic>
        <p:nvPicPr>
          <p:cNvPr id="441" name="Picture 104" descr="http://piniweb.pini.com.br/construcao/arquitetura/imagens/i242109.jpg"/>
          <p:cNvPicPr/>
          <p:nvPr/>
        </p:nvPicPr>
        <p:blipFill>
          <a:blip r:embed="rId4"/>
          <a:stretch/>
        </p:blipFill>
        <p:spPr>
          <a:xfrm>
            <a:off x="5796000" y="2277000"/>
            <a:ext cx="3346560" cy="191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tângulo 30"/>
          <p:cNvSpPr/>
          <p:nvPr/>
        </p:nvSpPr>
        <p:spPr>
          <a:xfrm>
            <a:off x="6372360" y="18864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VILLA ISABELLA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Brasil Arquitetura, 2007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43" name="Picture 105" descr="http://adbr001cdn.archdaily.net/wp-content/uploads/2012/01/1326730460_1544651411_isabella2.jpg"/>
          <p:cNvPicPr/>
          <p:nvPr/>
        </p:nvPicPr>
        <p:blipFill>
          <a:blip r:embed="rId1"/>
          <a:stretch/>
        </p:blipFill>
        <p:spPr>
          <a:xfrm>
            <a:off x="0" y="756360"/>
            <a:ext cx="9142560" cy="610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106" descr=""/>
          <p:cNvPicPr/>
          <p:nvPr/>
        </p:nvPicPr>
        <p:blipFill>
          <a:blip r:embed="rId1"/>
          <a:stretch/>
        </p:blipFill>
        <p:spPr>
          <a:xfrm>
            <a:off x="3348000" y="3473280"/>
            <a:ext cx="5794560" cy="3383280"/>
          </a:xfrm>
          <a:prstGeom prst="rect">
            <a:avLst/>
          </a:prstGeom>
          <a:ln w="9525">
            <a:noFill/>
          </a:ln>
        </p:spPr>
      </p:pic>
      <p:pic>
        <p:nvPicPr>
          <p:cNvPr id="445" name="Picture 107" descr=""/>
          <p:cNvPicPr/>
          <p:nvPr/>
        </p:nvPicPr>
        <p:blipFill>
          <a:blip r:embed="rId2"/>
          <a:stretch/>
        </p:blipFill>
        <p:spPr>
          <a:xfrm>
            <a:off x="3348000" y="0"/>
            <a:ext cx="5794560" cy="3383280"/>
          </a:xfrm>
          <a:prstGeom prst="rect">
            <a:avLst/>
          </a:prstGeom>
          <a:ln w="9525">
            <a:noFill/>
          </a:ln>
        </p:spPr>
      </p:pic>
      <p:pic>
        <p:nvPicPr>
          <p:cNvPr id="446" name="Picture 108" descr="https://encrypted-tbn0.gstatic.com/images?q=tbn:ANd9GcQuKTMQTxPC3Sd5L6Rt-f8XEhho7FALglm1xoHlF21LF-foSTui"/>
          <p:cNvPicPr/>
          <p:nvPr/>
        </p:nvPicPr>
        <p:blipFill>
          <a:blip r:embed="rId3"/>
          <a:stretch/>
        </p:blipFill>
        <p:spPr>
          <a:xfrm>
            <a:off x="0" y="0"/>
            <a:ext cx="2914200" cy="2182680"/>
          </a:xfrm>
          <a:prstGeom prst="rect">
            <a:avLst/>
          </a:prstGeom>
          <a:ln w="0">
            <a:noFill/>
          </a:ln>
        </p:spPr>
      </p:pic>
      <p:pic>
        <p:nvPicPr>
          <p:cNvPr id="447" name="Picture 109" descr="http://adbr001cdn.archdaily.net/wp-content/uploads/2012/01/1326730464_1763339111_isabella4.jpg"/>
          <p:cNvPicPr/>
          <p:nvPr/>
        </p:nvPicPr>
        <p:blipFill>
          <a:blip r:embed="rId4"/>
          <a:srcRect l="0" t="0" r="0" b="11648"/>
          <a:stretch/>
        </p:blipFill>
        <p:spPr>
          <a:xfrm>
            <a:off x="0" y="2280240"/>
            <a:ext cx="2914200" cy="457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Picture 110" descr=""/>
          <p:cNvPicPr/>
          <p:nvPr/>
        </p:nvPicPr>
        <p:blipFill>
          <a:blip r:embed="rId1"/>
          <a:stretch/>
        </p:blipFill>
        <p:spPr>
          <a:xfrm rot="16200000">
            <a:off x="662400" y="1620000"/>
            <a:ext cx="6274080" cy="3702240"/>
          </a:xfrm>
          <a:prstGeom prst="rect">
            <a:avLst/>
          </a:prstGeom>
          <a:ln w="9525">
            <a:noFill/>
          </a:ln>
        </p:spPr>
      </p:pic>
      <p:pic>
        <p:nvPicPr>
          <p:cNvPr id="449" name="Picture 111" descr=""/>
          <p:cNvPicPr/>
          <p:nvPr/>
        </p:nvPicPr>
        <p:blipFill>
          <a:blip r:embed="rId2"/>
          <a:stretch/>
        </p:blipFill>
        <p:spPr>
          <a:xfrm>
            <a:off x="5815440" y="0"/>
            <a:ext cx="3327120" cy="2275560"/>
          </a:xfrm>
          <a:prstGeom prst="rect">
            <a:avLst/>
          </a:prstGeom>
          <a:ln w="9525">
            <a:noFill/>
          </a:ln>
        </p:spPr>
      </p:pic>
      <p:pic>
        <p:nvPicPr>
          <p:cNvPr id="450" name="Picture 112" descr="http://www.architecturelist.com/wp-content/uploads/2008/08/villa-isabella3.jpg"/>
          <p:cNvPicPr/>
          <p:nvPr/>
        </p:nvPicPr>
        <p:blipFill>
          <a:blip r:embed="rId3"/>
          <a:stretch/>
        </p:blipFill>
        <p:spPr>
          <a:xfrm>
            <a:off x="5906160" y="2421000"/>
            <a:ext cx="3236400" cy="2158920"/>
          </a:xfrm>
          <a:prstGeom prst="rect">
            <a:avLst/>
          </a:prstGeom>
          <a:ln w="0">
            <a:noFill/>
          </a:ln>
        </p:spPr>
      </p:pic>
      <p:pic>
        <p:nvPicPr>
          <p:cNvPr id="451" name="Picture 113" descr="http://2.bp.blogspot.com/-0eCaICMQ9sU/T4t_ohFFchI/AAAAAAAADg8/O5oria3NdWc/s1600/872958876_isabella6.jpg"/>
          <p:cNvPicPr/>
          <p:nvPr/>
        </p:nvPicPr>
        <p:blipFill>
          <a:blip r:embed="rId4"/>
          <a:stretch/>
        </p:blipFill>
        <p:spPr>
          <a:xfrm>
            <a:off x="5943600" y="4725000"/>
            <a:ext cx="3198960" cy="213156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114" descr="http://cdn.freshome.com/wp-content/uploads/2008/07/villa-isabella5.jpg"/>
          <p:cNvPicPr/>
          <p:nvPr/>
        </p:nvPicPr>
        <p:blipFill>
          <a:blip r:embed="rId5"/>
          <a:stretch/>
        </p:blipFill>
        <p:spPr>
          <a:xfrm>
            <a:off x="0" y="0"/>
            <a:ext cx="2554200" cy="357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m 72" descr=""/>
          <p:cNvPicPr/>
          <p:nvPr/>
        </p:nvPicPr>
        <p:blipFill>
          <a:blip r:embed="rId1"/>
          <a:stretch/>
        </p:blipFill>
        <p:spPr>
          <a:xfrm>
            <a:off x="1800" y="0"/>
            <a:ext cx="9138600" cy="6856560"/>
          </a:xfrm>
          <a:prstGeom prst="rect">
            <a:avLst/>
          </a:prstGeom>
          <a:ln w="0">
            <a:noFill/>
          </a:ln>
        </p:spPr>
      </p:pic>
      <p:sp>
        <p:nvSpPr>
          <p:cNvPr id="454" name="Retângulo 31"/>
          <p:cNvSpPr/>
          <p:nvPr/>
        </p:nvSpPr>
        <p:spPr>
          <a:xfrm>
            <a:off x="6372360" y="6093360"/>
            <a:ext cx="2770200" cy="76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tângulo 32"/>
          <p:cNvSpPr/>
          <p:nvPr/>
        </p:nvSpPr>
        <p:spPr>
          <a:xfrm>
            <a:off x="0" y="6273360"/>
            <a:ext cx="45705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Reuther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Mathias Klotz, 2009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56" name="Picture 115" descr="https://s-media-cache-ak0.pinimg.com/736x/e5/76/42/e576422d585890200396e0239e3477af.jpg"/>
          <p:cNvPicPr/>
          <p:nvPr/>
        </p:nvPicPr>
        <p:blipFill>
          <a:blip r:embed="rId1"/>
          <a:stretch/>
        </p:blipFill>
        <p:spPr>
          <a:xfrm>
            <a:off x="0" y="0"/>
            <a:ext cx="9142560" cy="613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/>
          </p:nvPr>
        </p:nvSpPr>
        <p:spPr>
          <a:xfrm>
            <a:off x="519120" y="1628640"/>
            <a:ext cx="830052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just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As curvas de nível são classificadas em:</a:t>
            </a:r>
            <a:endParaRPr b="0" lang="pt-BR" sz="2400" spc="-1" strike="noStrike">
              <a:latin typeface="Arial"/>
            </a:endParaRPr>
          </a:p>
          <a:p>
            <a:pPr lvl="1" marL="449280" indent="-270000" algn="just">
              <a:lnSpc>
                <a:spcPct val="100000"/>
              </a:lnSpc>
              <a:spcBef>
                <a:spcPts val="550"/>
              </a:spcBef>
              <a:spcAft>
                <a:spcPts val="825"/>
              </a:spcAft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200" spc="-1" strike="noStrike">
                <a:solidFill>
                  <a:srgbClr val="000000"/>
                </a:solidFill>
                <a:latin typeface="Arial"/>
              </a:rPr>
              <a:t>mestras:</a:t>
            </a:r>
            <a:r>
              <a:rPr b="0" lang="pt-BR" sz="2200" spc="-1" strike="noStrike">
                <a:solidFill>
                  <a:srgbClr val="000000"/>
                </a:solidFill>
                <a:latin typeface="Arial"/>
              </a:rPr>
              <a:t> todas as curvas múltiplas de 5 ou 10 metros, representadas por traços mais espessos e são todas cotadas.</a:t>
            </a:r>
            <a:endParaRPr b="0" lang="pt-BR" sz="2200" spc="-1" strike="noStrike">
              <a:latin typeface="Arial"/>
            </a:endParaRPr>
          </a:p>
          <a:p>
            <a:pPr lvl="1" marL="449280" indent="-270000" algn="just">
              <a:lnSpc>
                <a:spcPct val="100000"/>
              </a:lnSpc>
              <a:spcBef>
                <a:spcPts val="550"/>
              </a:spcBef>
              <a:spcAft>
                <a:spcPts val="825"/>
              </a:spcAft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200" spc="-1" strike="noStrike">
                <a:solidFill>
                  <a:srgbClr val="000000"/>
                </a:solidFill>
                <a:latin typeface="Arial"/>
              </a:rPr>
              <a:t>intermediárias:</a:t>
            </a:r>
            <a:r>
              <a:rPr b="0" lang="pt-BR" sz="2200" spc="-1" strike="noStrike">
                <a:solidFill>
                  <a:srgbClr val="000000"/>
                </a:solidFill>
                <a:latin typeface="Arial"/>
              </a:rPr>
              <a:t> todas as curvas múltiplas da eqüidistância vertical, representadas por traços finos.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60" name="Rectangle 12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61" name="Rectangle 13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Rectangle 17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Classificação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63" name="Picture 3" descr=""/>
          <p:cNvPicPr/>
          <p:nvPr/>
        </p:nvPicPr>
        <p:blipFill>
          <a:blip r:embed="rId2"/>
          <a:stretch/>
        </p:blipFill>
        <p:spPr>
          <a:xfrm>
            <a:off x="5076720" y="4044960"/>
            <a:ext cx="3958920" cy="2623680"/>
          </a:xfrm>
          <a:prstGeom prst="rect">
            <a:avLst/>
          </a:prstGeom>
          <a:ln w="0">
            <a:noFill/>
          </a:ln>
        </p:spPr>
      </p:pic>
      <p:sp>
        <p:nvSpPr>
          <p:cNvPr id="164" name="Rectangle 18"/>
          <p:cNvSpPr/>
          <p:nvPr/>
        </p:nvSpPr>
        <p:spPr>
          <a:xfrm>
            <a:off x="468360" y="4221000"/>
            <a:ext cx="4608000" cy="12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lvl="1" marL="449280" indent="-270000" algn="just">
              <a:lnSpc>
                <a:spcPct val="100000"/>
              </a:lnSpc>
              <a:spcBef>
                <a:spcPts val="550"/>
              </a:spcBef>
              <a:spcAft>
                <a:spcPts val="825"/>
              </a:spcAft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200" spc="-1" strike="noStrike">
                <a:solidFill>
                  <a:srgbClr val="000000"/>
                </a:solidFill>
                <a:latin typeface="Arial"/>
                <a:ea typeface="DejaVu Sans"/>
              </a:rPr>
              <a:t>meia-eqüidistância:</a:t>
            </a: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DejaVu Sans"/>
              </a:rPr>
              <a:t> utilizadas na densificação de terrenos muito planos.</a:t>
            </a: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icture 116" descr="http://img5.adsttc.com/media/images/556e/2790/b24b/4503/a700/036a/medium_jpg/dsc_0241-2.jpg?1433282442"/>
          <p:cNvPicPr/>
          <p:nvPr/>
        </p:nvPicPr>
        <p:blipFill>
          <a:blip r:embed="rId1"/>
          <a:srcRect l="0" t="5855" r="0" b="0"/>
          <a:stretch/>
        </p:blipFill>
        <p:spPr>
          <a:xfrm>
            <a:off x="0" y="0"/>
            <a:ext cx="4804200" cy="3022920"/>
          </a:xfrm>
          <a:prstGeom prst="rect">
            <a:avLst/>
          </a:prstGeom>
          <a:ln w="0">
            <a:noFill/>
          </a:ln>
        </p:spPr>
      </p:pic>
      <p:pic>
        <p:nvPicPr>
          <p:cNvPr id="458" name="Picture 117" descr="http://imgs.abduzeedo.com/files/archi/Mathias_Klotz/reutter2.jpg"/>
          <p:cNvPicPr/>
          <p:nvPr/>
        </p:nvPicPr>
        <p:blipFill>
          <a:blip r:embed="rId2"/>
          <a:srcRect l="0" t="0" r="0" b="6820"/>
          <a:stretch/>
        </p:blipFill>
        <p:spPr>
          <a:xfrm>
            <a:off x="0" y="3302640"/>
            <a:ext cx="4786560" cy="3553920"/>
          </a:xfrm>
          <a:prstGeom prst="rect">
            <a:avLst/>
          </a:prstGeom>
          <a:ln w="0">
            <a:noFill/>
          </a:ln>
        </p:spPr>
      </p:pic>
      <p:pic>
        <p:nvPicPr>
          <p:cNvPr id="459" name="Picture 118" descr="http://adbr001cdn.archdaily.net/wp-content/uploads/2012/05/1337101382_1280349913_38102_100326_047d.jpg"/>
          <p:cNvPicPr/>
          <p:nvPr/>
        </p:nvPicPr>
        <p:blipFill>
          <a:blip r:embed="rId3"/>
          <a:stretch/>
        </p:blipFill>
        <p:spPr>
          <a:xfrm>
            <a:off x="5725440" y="0"/>
            <a:ext cx="3417120" cy="2275560"/>
          </a:xfrm>
          <a:prstGeom prst="rect">
            <a:avLst/>
          </a:prstGeom>
          <a:ln w="0">
            <a:noFill/>
          </a:ln>
        </p:spPr>
      </p:pic>
      <p:pic>
        <p:nvPicPr>
          <p:cNvPr id="460" name="Picture 119" descr="http://assets2.bamboonet.com.br/media/BAhbB1sHOgZmSSIdNTI2MTkwZWE5NmU1OTcwNDM1MDAwMDI0BjoGRVRbCDoGcDoKdGh1bWJJIgw2NTh4NDQ4BjsGRg"/>
          <p:cNvPicPr/>
          <p:nvPr/>
        </p:nvPicPr>
        <p:blipFill>
          <a:blip r:embed="rId4"/>
          <a:stretch/>
        </p:blipFill>
        <p:spPr>
          <a:xfrm>
            <a:off x="5724000" y="2371320"/>
            <a:ext cx="3418560" cy="2280240"/>
          </a:xfrm>
          <a:prstGeom prst="rect">
            <a:avLst/>
          </a:prstGeom>
          <a:ln w="0">
            <a:noFill/>
          </a:ln>
        </p:spPr>
      </p:pic>
      <p:pic>
        <p:nvPicPr>
          <p:cNvPr id="461" name="Picture 120" descr="http://assets1.bamboonet.com.br/media/BAhbB1sHOgZmSSIdNTI2MTkwZWM5NmU1OTcxMjc2MDAwMDEwBjoGRVRbCDoGcDoKdGh1bWJJIgw2NTh4NDQ4BjsGRg"/>
          <p:cNvPicPr/>
          <p:nvPr/>
        </p:nvPicPr>
        <p:blipFill>
          <a:blip r:embed="rId5"/>
          <a:srcRect l="0" t="0" r="0" b="8265"/>
          <a:stretch/>
        </p:blipFill>
        <p:spPr>
          <a:xfrm>
            <a:off x="5724000" y="4764960"/>
            <a:ext cx="3418560" cy="209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Picture 121" descr="http://cdn.freshome.com/wp-content/uploads/2009/09/Casa-Reutter-2.jpg"/>
          <p:cNvPicPr/>
          <p:nvPr/>
        </p:nvPicPr>
        <p:blipFill>
          <a:blip r:embed="rId1"/>
          <a:stretch/>
        </p:blipFill>
        <p:spPr>
          <a:xfrm>
            <a:off x="5652000" y="4523400"/>
            <a:ext cx="3490560" cy="2333160"/>
          </a:xfrm>
          <a:prstGeom prst="rect">
            <a:avLst/>
          </a:prstGeom>
          <a:ln w="0">
            <a:noFill/>
          </a:ln>
        </p:spPr>
      </p:pic>
      <p:pic>
        <p:nvPicPr>
          <p:cNvPr id="463" name="Picture 122" descr="C:\Users\Lídia\Documents\concurso_DARF\CFA2\AULAS\REFÚGIO\JPGS\aula-refc3bagios_2015d_parte-2_Page_049.jpg"/>
          <p:cNvPicPr/>
          <p:nvPr/>
        </p:nvPicPr>
        <p:blipFill>
          <a:blip r:embed="rId2"/>
          <a:srcRect l="0" t="49349" r="31902" b="15353"/>
          <a:stretch/>
        </p:blipFill>
        <p:spPr>
          <a:xfrm>
            <a:off x="3960" y="4437000"/>
            <a:ext cx="6222600" cy="2419560"/>
          </a:xfrm>
          <a:prstGeom prst="rect">
            <a:avLst/>
          </a:prstGeom>
          <a:ln w="0">
            <a:noFill/>
          </a:ln>
        </p:spPr>
      </p:pic>
      <p:pic>
        <p:nvPicPr>
          <p:cNvPr id="464" name="Picture 123" descr="http://de.abduzeedo.com/files/originals/1/1250806698-dsc-0250.jpg"/>
          <p:cNvPicPr/>
          <p:nvPr/>
        </p:nvPicPr>
        <p:blipFill>
          <a:blip r:embed="rId3"/>
          <a:stretch/>
        </p:blipFill>
        <p:spPr>
          <a:xfrm>
            <a:off x="0" y="0"/>
            <a:ext cx="5555160" cy="3715560"/>
          </a:xfrm>
          <a:prstGeom prst="rect">
            <a:avLst/>
          </a:prstGeom>
          <a:ln w="0">
            <a:noFill/>
          </a:ln>
        </p:spPr>
      </p:pic>
      <p:pic>
        <p:nvPicPr>
          <p:cNvPr id="465" name="Picture 124" descr="C:\Users\Lídia\Documents\concurso_DARF\CFA2\AULAS\REFÚGIO\JPGS\aula-refc3bagios_2015d_parte-2_Page_049.jpg"/>
          <p:cNvPicPr/>
          <p:nvPr/>
        </p:nvPicPr>
        <p:blipFill>
          <a:blip r:embed="rId4"/>
          <a:srcRect l="65642" t="18501" r="0" b="28723"/>
          <a:stretch/>
        </p:blipFill>
        <p:spPr>
          <a:xfrm>
            <a:off x="5968440" y="188640"/>
            <a:ext cx="3138840" cy="361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m 73" descr="imagem0001.jpg"/>
          <p:cNvPicPr/>
          <p:nvPr/>
        </p:nvPicPr>
        <p:blipFill>
          <a:blip r:embed="rId1"/>
          <a:stretch/>
        </p:blipFill>
        <p:spPr>
          <a:xfrm>
            <a:off x="3059280" y="1933560"/>
            <a:ext cx="5975640" cy="3294360"/>
          </a:xfrm>
          <a:prstGeom prst="rect">
            <a:avLst/>
          </a:prstGeom>
          <a:ln w="9525">
            <a:noFill/>
          </a:ln>
        </p:spPr>
      </p:pic>
      <p:pic>
        <p:nvPicPr>
          <p:cNvPr id="467" name="Imagem 74" descr="imagem0002.jpg"/>
          <p:cNvPicPr/>
          <p:nvPr/>
        </p:nvPicPr>
        <p:blipFill>
          <a:blip r:embed="rId2"/>
          <a:stretch/>
        </p:blipFill>
        <p:spPr>
          <a:xfrm>
            <a:off x="108000" y="1341360"/>
            <a:ext cx="2683080" cy="3886200"/>
          </a:xfrm>
          <a:prstGeom prst="rect">
            <a:avLst/>
          </a:prstGeom>
          <a:ln w="9525">
            <a:noFill/>
          </a:ln>
        </p:spPr>
      </p:pic>
      <p:sp>
        <p:nvSpPr>
          <p:cNvPr id="468" name="Retângulo 33"/>
          <p:cNvSpPr/>
          <p:nvPr/>
        </p:nvSpPr>
        <p:spPr>
          <a:xfrm>
            <a:off x="3060000" y="1268640"/>
            <a:ext cx="45705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RA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Bernardes e Jacobsen, 2009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tângulo 34"/>
          <p:cNvSpPr/>
          <p:nvPr/>
        </p:nvSpPr>
        <p:spPr>
          <a:xfrm>
            <a:off x="0" y="2637000"/>
            <a:ext cx="25898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DA CASCATA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Frank Lloyd Wright, 1935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70" name="Picture 125" descr="http://thonilitsz.arq.br/wp-content/uploads/2011/08/CasadaCascata1.jpg"/>
          <p:cNvPicPr/>
          <p:nvPr/>
        </p:nvPicPr>
        <p:blipFill>
          <a:blip r:embed="rId1"/>
          <a:srcRect l="0" t="7571" r="0" b="4435"/>
          <a:stretch/>
        </p:blipFill>
        <p:spPr>
          <a:xfrm>
            <a:off x="2667600" y="2637000"/>
            <a:ext cx="6474960" cy="4219560"/>
          </a:xfrm>
          <a:prstGeom prst="rect">
            <a:avLst/>
          </a:prstGeom>
          <a:ln w="0">
            <a:noFill/>
          </a:ln>
        </p:spPr>
      </p:pic>
      <p:pic>
        <p:nvPicPr>
          <p:cNvPr id="471" name="Picture 126" descr="https://encrypted-tbn3.gstatic.com/images?q=tbn:ANd9GcQmfaqpzD4IbUq_-kEwfVNPMRgSk7rF5c4bmOwiA_nqOxJEZ_yN4A"/>
          <p:cNvPicPr/>
          <p:nvPr/>
        </p:nvPicPr>
        <p:blipFill>
          <a:blip r:embed="rId2"/>
          <a:srcRect l="10890" t="0" r="0" b="0"/>
          <a:stretch/>
        </p:blipFill>
        <p:spPr>
          <a:xfrm>
            <a:off x="6177960" y="0"/>
            <a:ext cx="2964600" cy="249156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127" descr=""/>
          <p:cNvPicPr/>
          <p:nvPr/>
        </p:nvPicPr>
        <p:blipFill>
          <a:blip r:embed="rId3"/>
          <a:srcRect l="0" t="0" r="0" b="5610"/>
          <a:stretch/>
        </p:blipFill>
        <p:spPr>
          <a:xfrm>
            <a:off x="2699640" y="0"/>
            <a:ext cx="3367440" cy="24364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128" descr="http://www.arqred.mx/blog/wp-content/uploads/2009/09/Fallingwater_Plan1.jpg"/>
          <p:cNvPicPr/>
          <p:nvPr/>
        </p:nvPicPr>
        <p:blipFill>
          <a:blip r:embed="rId1"/>
          <a:stretch/>
        </p:blipFill>
        <p:spPr>
          <a:xfrm>
            <a:off x="0" y="3933000"/>
            <a:ext cx="4149360" cy="2923560"/>
          </a:xfrm>
          <a:prstGeom prst="rect">
            <a:avLst/>
          </a:prstGeom>
          <a:ln w="0">
            <a:noFill/>
          </a:ln>
        </p:spPr>
      </p:pic>
      <p:pic>
        <p:nvPicPr>
          <p:cNvPr id="474" name="Picture 129" descr="http://www.orgone-design.com/blog/wp-content/uploads/maison-du-jeudi/Falling-Water-maison-sur-la-cascade-Frank-Lloyd-Wright-plan2.jpg"/>
          <p:cNvPicPr/>
          <p:nvPr/>
        </p:nvPicPr>
        <p:blipFill>
          <a:blip r:embed="rId2"/>
          <a:srcRect l="0" t="13250" r="0" b="0"/>
          <a:stretch/>
        </p:blipFill>
        <p:spPr>
          <a:xfrm>
            <a:off x="3132360" y="188640"/>
            <a:ext cx="6010200" cy="4003560"/>
          </a:xfrm>
          <a:prstGeom prst="rect">
            <a:avLst/>
          </a:prstGeom>
          <a:ln w="0">
            <a:noFill/>
          </a:ln>
        </p:spPr>
      </p:pic>
      <p:pic>
        <p:nvPicPr>
          <p:cNvPr id="475" name="Picture 130" descr="http://www.fallingwater.org/img/home_assets/WINTER_slide3.jpg"/>
          <p:cNvPicPr/>
          <p:nvPr/>
        </p:nvPicPr>
        <p:blipFill>
          <a:blip r:embed="rId3"/>
          <a:stretch/>
        </p:blipFill>
        <p:spPr>
          <a:xfrm>
            <a:off x="0" y="2133000"/>
            <a:ext cx="2698200" cy="1995120"/>
          </a:xfrm>
          <a:prstGeom prst="rect">
            <a:avLst/>
          </a:prstGeom>
          <a:ln w="0">
            <a:noFill/>
          </a:ln>
        </p:spPr>
      </p:pic>
      <p:pic>
        <p:nvPicPr>
          <p:cNvPr id="476" name="Picture 131" descr="http://cache.boston.com/bonzai-fba/Third_Party_Photo/2009/04/17/fallingwater__1239986936_9577.jpg"/>
          <p:cNvPicPr/>
          <p:nvPr/>
        </p:nvPicPr>
        <p:blipFill>
          <a:blip r:embed="rId4"/>
          <a:stretch/>
        </p:blipFill>
        <p:spPr>
          <a:xfrm>
            <a:off x="0" y="0"/>
            <a:ext cx="2701080" cy="2059560"/>
          </a:xfrm>
          <a:prstGeom prst="rect">
            <a:avLst/>
          </a:prstGeom>
          <a:ln w="0">
            <a:noFill/>
          </a:ln>
        </p:spPr>
      </p:pic>
      <p:pic>
        <p:nvPicPr>
          <p:cNvPr id="477" name="Picture 132" descr="http://www.curatorofshit.com/wp-content/uploads/2012/01/Curator_FallingWaterInterior1.jpg"/>
          <p:cNvPicPr/>
          <p:nvPr/>
        </p:nvPicPr>
        <p:blipFill>
          <a:blip r:embed="rId5"/>
          <a:stretch/>
        </p:blipFill>
        <p:spPr>
          <a:xfrm>
            <a:off x="5436000" y="4077000"/>
            <a:ext cx="3706560" cy="277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AutoShape 1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AutoShape 2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AutoShape 6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Retângulo 35"/>
          <p:cNvSpPr/>
          <p:nvPr/>
        </p:nvSpPr>
        <p:spPr>
          <a:xfrm>
            <a:off x="6300360" y="11664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EM MAIORCA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Jorn Utzon,  1972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82" name="Picture 133" descr="JA+U: &quot;Visiting Can Lis – Jørn Utzon’s House on Majorca&quot; Report by Yoshiharu Tsukamoto © Yasuhiro Nakayama (Shinkenchiku-sha)"/>
          <p:cNvPicPr/>
          <p:nvPr/>
        </p:nvPicPr>
        <p:blipFill>
          <a:blip r:embed="rId1"/>
          <a:stretch/>
        </p:blipFill>
        <p:spPr>
          <a:xfrm>
            <a:off x="0" y="756720"/>
            <a:ext cx="9142560" cy="609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AutoShape 8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AutoShape 5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AutoShape 7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6" name="Picture 134" descr="http://mallorcaphotoblog.files.wordpress.com/2008/12/can_lis_2.jpg"/>
          <p:cNvPicPr/>
          <p:nvPr/>
        </p:nvPicPr>
        <p:blipFill>
          <a:blip r:embed="rId1"/>
          <a:stretch/>
        </p:blipFill>
        <p:spPr>
          <a:xfrm>
            <a:off x="1115640" y="2571480"/>
            <a:ext cx="7018920" cy="416844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135" descr="http://www.utzonphotos.com/assets/projects/can_lis/_resampled/CroppedWatermarkImage1170700-can_lis_1.jpg"/>
          <p:cNvPicPr/>
          <p:nvPr/>
        </p:nvPicPr>
        <p:blipFill>
          <a:blip r:embed="rId2"/>
          <a:stretch/>
        </p:blipFill>
        <p:spPr>
          <a:xfrm>
            <a:off x="4570920" y="121320"/>
            <a:ext cx="3563640" cy="213156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136" descr="https://www.japlusu.com/sites/default/files/styles/slideshow/public/CanLis3en.jpg"/>
          <p:cNvPicPr/>
          <p:nvPr/>
        </p:nvPicPr>
        <p:blipFill>
          <a:blip r:embed="rId3"/>
          <a:stretch/>
        </p:blipFill>
        <p:spPr>
          <a:xfrm>
            <a:off x="1115640" y="121320"/>
            <a:ext cx="3258000" cy="213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AutoShape 11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AutoShape 9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AutoShape 10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2" name="Picture 137" descr="https://www.japlusu.com/sites/default/files/styles/news-stage/public/JAU_Can-Lis_Yoshiharu-Tsukamoto_stage2.jpg"/>
          <p:cNvPicPr/>
          <p:nvPr/>
        </p:nvPicPr>
        <p:blipFill>
          <a:blip r:embed="rId1"/>
          <a:stretch/>
        </p:blipFill>
        <p:spPr>
          <a:xfrm>
            <a:off x="0" y="2730600"/>
            <a:ext cx="9142560" cy="4125960"/>
          </a:xfrm>
          <a:prstGeom prst="rect">
            <a:avLst/>
          </a:prstGeom>
          <a:ln w="0">
            <a:noFill/>
          </a:ln>
        </p:spPr>
      </p:pic>
      <p:pic>
        <p:nvPicPr>
          <p:cNvPr id="493" name="Picture 138" descr="http://brigittekramer.files.wordpress.com/2012/04/canlis_mg_20822-p.jpg"/>
          <p:cNvPicPr/>
          <p:nvPr/>
        </p:nvPicPr>
        <p:blipFill>
          <a:blip r:embed="rId2"/>
          <a:stretch/>
        </p:blipFill>
        <p:spPr>
          <a:xfrm>
            <a:off x="0" y="0"/>
            <a:ext cx="2842200" cy="2560320"/>
          </a:xfrm>
          <a:prstGeom prst="rect">
            <a:avLst/>
          </a:prstGeom>
          <a:ln w="0">
            <a:noFill/>
          </a:ln>
        </p:spPr>
      </p:pic>
      <p:pic>
        <p:nvPicPr>
          <p:cNvPr id="494" name="Picture 139" descr="JA+U: &quot;Visiting Can Lis – Jørn Utzon’s House on Majorca&quot; Report by Yoshiharu Tsukamoto © Yasuhiro Nakayama (Shinkenchiku-sha)"/>
          <p:cNvPicPr/>
          <p:nvPr/>
        </p:nvPicPr>
        <p:blipFill>
          <a:blip r:embed="rId3"/>
          <a:stretch/>
        </p:blipFill>
        <p:spPr>
          <a:xfrm>
            <a:off x="3060000" y="0"/>
            <a:ext cx="3842640" cy="256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AutoShape 14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AutoShape 12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AutoShape 13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Picture 140" descr="JA+U: &quot;Visiting Can Lis – Jørn Utzon’s House on Majorca&quot; Report by Yoshiharu Tsukamoto © Yasuhiro Nakayama (Shinkenchiku-sha)"/>
          <p:cNvPicPr/>
          <p:nvPr/>
        </p:nvPicPr>
        <p:blipFill>
          <a:blip r:embed="rId1"/>
          <a:stretch/>
        </p:blipFill>
        <p:spPr>
          <a:xfrm>
            <a:off x="0" y="4912560"/>
            <a:ext cx="2914200" cy="1944000"/>
          </a:xfrm>
          <a:prstGeom prst="rect">
            <a:avLst/>
          </a:prstGeom>
          <a:ln w="0">
            <a:noFill/>
          </a:ln>
        </p:spPr>
      </p:pic>
      <p:pic>
        <p:nvPicPr>
          <p:cNvPr id="499" name="Picture 141" descr="http://openhousebcn.files.wordpress.com/2012/04/openhouse-barcelona-architecture-can-lis-and-can-feliz-jc3b8rn-utzon-mallorca-3.jpg"/>
          <p:cNvPicPr/>
          <p:nvPr/>
        </p:nvPicPr>
        <p:blipFill>
          <a:blip r:embed="rId2"/>
          <a:stretch/>
        </p:blipFill>
        <p:spPr>
          <a:xfrm>
            <a:off x="6156000" y="116640"/>
            <a:ext cx="2986560" cy="2239560"/>
          </a:xfrm>
          <a:prstGeom prst="rect">
            <a:avLst/>
          </a:prstGeom>
          <a:ln w="0">
            <a:noFill/>
          </a:ln>
        </p:spPr>
      </p:pic>
      <p:pic>
        <p:nvPicPr>
          <p:cNvPr id="500" name="Picture 142" descr="http://4.bp.blogspot.com/_iRZTBncUfnY/S7cRQ6aHxtI/AAAAAAAAAug/l9J5LIZNtRU/s1600/Can_Feliz3.jpg"/>
          <p:cNvPicPr/>
          <p:nvPr/>
        </p:nvPicPr>
        <p:blipFill>
          <a:blip r:embed="rId3"/>
          <a:stretch/>
        </p:blipFill>
        <p:spPr>
          <a:xfrm>
            <a:off x="6150240" y="2493000"/>
            <a:ext cx="2992320" cy="2230920"/>
          </a:xfrm>
          <a:prstGeom prst="rect">
            <a:avLst/>
          </a:prstGeom>
          <a:ln w="0">
            <a:noFill/>
          </a:ln>
        </p:spPr>
      </p:pic>
      <p:pic>
        <p:nvPicPr>
          <p:cNvPr id="501" name="Picture 143" descr="http://www.utzonphotos.com/assets/projects/can_lis/_resampled/RatioResizedWatermarkImage15001500-can_lis_13.jpg"/>
          <p:cNvPicPr/>
          <p:nvPr/>
        </p:nvPicPr>
        <p:blipFill>
          <a:blip r:embed="rId4"/>
          <a:stretch/>
        </p:blipFill>
        <p:spPr>
          <a:xfrm>
            <a:off x="6156000" y="4866120"/>
            <a:ext cx="2986560" cy="1990440"/>
          </a:xfrm>
          <a:prstGeom prst="rect">
            <a:avLst/>
          </a:prstGeom>
          <a:ln w="0">
            <a:noFill/>
          </a:ln>
        </p:spPr>
      </p:pic>
      <p:pic>
        <p:nvPicPr>
          <p:cNvPr id="502" name="Picture 144" descr="http://justinlovewithberni.files.wordpress.com/2013/04/can-lis-palma-de-mallorca-24.png"/>
          <p:cNvPicPr/>
          <p:nvPr/>
        </p:nvPicPr>
        <p:blipFill>
          <a:blip r:embed="rId5"/>
          <a:stretch/>
        </p:blipFill>
        <p:spPr>
          <a:xfrm>
            <a:off x="3060000" y="4888800"/>
            <a:ext cx="2950920" cy="1967760"/>
          </a:xfrm>
          <a:prstGeom prst="rect">
            <a:avLst/>
          </a:prstGeom>
          <a:ln w="0">
            <a:noFill/>
          </a:ln>
        </p:spPr>
      </p:pic>
      <p:pic>
        <p:nvPicPr>
          <p:cNvPr id="503" name="Picture 145" descr="http://dibujoarquitectonicoetsaun.files.wordpress.com/2012/02/utzon-2-a.jpg"/>
          <p:cNvPicPr/>
          <p:nvPr/>
        </p:nvPicPr>
        <p:blipFill>
          <a:blip r:embed="rId6"/>
          <a:stretch/>
        </p:blipFill>
        <p:spPr>
          <a:xfrm>
            <a:off x="0" y="692640"/>
            <a:ext cx="6076800" cy="40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icture 146" descr="C:\Users\Lídia\Documents\concurso_DARF\CFA2\AULAS\REFÚGIO\JPGS\aula-refc3bagios_2015d_parte-2_Page_064.jpg"/>
          <p:cNvPicPr/>
          <p:nvPr/>
        </p:nvPicPr>
        <p:blipFill>
          <a:blip r:embed="rId1"/>
          <a:stretch/>
        </p:blipFill>
        <p:spPr>
          <a:xfrm>
            <a:off x="2520" y="0"/>
            <a:ext cx="913752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5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Rectangle 16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Leitura gráfica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67" name="Rectangle 21"/>
          <p:cNvSpPr/>
          <p:nvPr/>
        </p:nvSpPr>
        <p:spPr>
          <a:xfrm>
            <a:off x="108000" y="1557360"/>
            <a:ext cx="8578440" cy="452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algn="just">
              <a:lnSpc>
                <a:spcPct val="100000"/>
              </a:lnSpc>
              <a:spcBef>
                <a:spcPts val="499"/>
              </a:spcBef>
              <a:buNone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8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valor sempre se refere ao contorno superior do “degrau” (em caso representação feita em camadas, comum em maquete);</a:t>
            </a:r>
            <a:endParaRPr b="0" lang="pt-B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99"/>
              </a:spcBef>
              <a:buNone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8" name="Imagem 5" descr=""/>
          <p:cNvPicPr/>
          <p:nvPr/>
        </p:nvPicPr>
        <p:blipFill>
          <a:blip r:embed="rId2"/>
          <a:srcRect l="27312" t="27362" r="27312" b="10624"/>
          <a:stretch/>
        </p:blipFill>
        <p:spPr>
          <a:xfrm>
            <a:off x="4140360" y="2879640"/>
            <a:ext cx="4824000" cy="370656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1" descr=""/>
          <p:cNvPicPr/>
          <p:nvPr/>
        </p:nvPicPr>
        <p:blipFill>
          <a:blip r:embed="rId3"/>
          <a:srcRect l="32817" t="24378" r="30277" b="10004"/>
          <a:stretch/>
        </p:blipFill>
        <p:spPr>
          <a:xfrm>
            <a:off x="466560" y="2908440"/>
            <a:ext cx="3211200" cy="3568320"/>
          </a:xfrm>
          <a:prstGeom prst="rect">
            <a:avLst/>
          </a:prstGeom>
          <a:ln w="0">
            <a:noFill/>
          </a:ln>
        </p:spPr>
      </p:pic>
      <p:sp>
        <p:nvSpPr>
          <p:cNvPr id="170" name="Rectangle 22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147" descr="C:\Users\Lídia\Documents\concurso_DARF\CFA2\AULAS\REFÚGIO\JPGS\aula-refc3bagios_2015d_parte-2_Page_065.jpg"/>
          <p:cNvPicPr/>
          <p:nvPr/>
        </p:nvPicPr>
        <p:blipFill>
          <a:blip r:embed="rId1"/>
          <a:srcRect l="0" t="28945" r="0" b="16310"/>
          <a:stretch/>
        </p:blipFill>
        <p:spPr>
          <a:xfrm>
            <a:off x="36360" y="3789000"/>
            <a:ext cx="6838200" cy="2806920"/>
          </a:xfrm>
          <a:prstGeom prst="rect">
            <a:avLst/>
          </a:prstGeom>
          <a:ln w="0">
            <a:noFill/>
          </a:ln>
        </p:spPr>
      </p:pic>
      <p:pic>
        <p:nvPicPr>
          <p:cNvPr id="506" name="Imagem 75" descr=""/>
          <p:cNvPicPr/>
          <p:nvPr/>
        </p:nvPicPr>
        <p:blipFill>
          <a:blip r:embed="rId2"/>
          <a:srcRect l="0" t="29948" r="0" b="15858"/>
          <a:stretch/>
        </p:blipFill>
        <p:spPr>
          <a:xfrm>
            <a:off x="107640" y="476640"/>
            <a:ext cx="6730920" cy="273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m 76" descr=""/>
          <p:cNvPicPr/>
          <p:nvPr/>
        </p:nvPicPr>
        <p:blipFill>
          <a:blip r:embed="rId1"/>
          <a:srcRect l="0" t="8651" r="0" b="25848"/>
          <a:stretch/>
        </p:blipFill>
        <p:spPr>
          <a:xfrm>
            <a:off x="0" y="0"/>
            <a:ext cx="9142560" cy="4490280"/>
          </a:xfrm>
          <a:prstGeom prst="rect">
            <a:avLst/>
          </a:prstGeom>
          <a:ln w="0">
            <a:noFill/>
          </a:ln>
        </p:spPr>
      </p:pic>
      <p:pic>
        <p:nvPicPr>
          <p:cNvPr id="508" name="Imagem 77" descr=""/>
          <p:cNvPicPr/>
          <p:nvPr/>
        </p:nvPicPr>
        <p:blipFill>
          <a:blip r:embed="rId2"/>
          <a:srcRect l="1963" t="59455" r="1963" b="11140"/>
          <a:stretch/>
        </p:blipFill>
        <p:spPr>
          <a:xfrm>
            <a:off x="0" y="4780440"/>
            <a:ext cx="9142560" cy="209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icture 148" descr=""/>
          <p:cNvPicPr/>
          <p:nvPr/>
        </p:nvPicPr>
        <p:blipFill>
          <a:blip r:embed="rId1"/>
          <a:stretch/>
        </p:blipFill>
        <p:spPr>
          <a:xfrm>
            <a:off x="539640" y="3213000"/>
            <a:ext cx="2500560" cy="3283560"/>
          </a:xfrm>
          <a:prstGeom prst="rect">
            <a:avLst/>
          </a:prstGeom>
          <a:ln w="9525">
            <a:noFill/>
          </a:ln>
        </p:spPr>
      </p:pic>
      <p:pic>
        <p:nvPicPr>
          <p:cNvPr id="510" name="Picture 149" descr=""/>
          <p:cNvPicPr/>
          <p:nvPr/>
        </p:nvPicPr>
        <p:blipFill>
          <a:blip r:embed="rId2"/>
          <a:stretch/>
        </p:blipFill>
        <p:spPr>
          <a:xfrm>
            <a:off x="0" y="72000"/>
            <a:ext cx="3614760" cy="2779560"/>
          </a:xfrm>
          <a:prstGeom prst="rect">
            <a:avLst/>
          </a:prstGeom>
          <a:ln w="9525">
            <a:noFill/>
          </a:ln>
        </p:spPr>
      </p:pic>
      <p:sp>
        <p:nvSpPr>
          <p:cNvPr id="511" name="Retângulo 36"/>
          <p:cNvSpPr/>
          <p:nvPr/>
        </p:nvSpPr>
        <p:spPr>
          <a:xfrm>
            <a:off x="3708000" y="213300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III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Peter Eisenman,  1970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512" name="Picture 150" descr="http://31.media.tumblr.com/7c466f5f8b83b6a8066826e49c2c28cb/tumblr_meoc5tPunf1rionq1o1_500.jpg"/>
          <p:cNvPicPr/>
          <p:nvPr/>
        </p:nvPicPr>
        <p:blipFill>
          <a:blip r:embed="rId3"/>
          <a:stretch/>
        </p:blipFill>
        <p:spPr>
          <a:xfrm>
            <a:off x="3589200" y="2853000"/>
            <a:ext cx="5553360" cy="393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151" descr="http://www.archweb.it/dwg/arch_arredi_famosi/Peter_Eisenman/house_3.gif"/>
          <p:cNvPicPr/>
          <p:nvPr/>
        </p:nvPicPr>
        <p:blipFill>
          <a:blip r:embed="rId1"/>
          <a:srcRect l="0" t="0" r="0" b="41172"/>
          <a:stretch/>
        </p:blipFill>
        <p:spPr>
          <a:xfrm>
            <a:off x="72000" y="260640"/>
            <a:ext cx="8962920" cy="2681280"/>
          </a:xfrm>
          <a:prstGeom prst="rect">
            <a:avLst/>
          </a:prstGeom>
          <a:ln w="0">
            <a:noFill/>
          </a:ln>
        </p:spPr>
      </p:pic>
      <p:pic>
        <p:nvPicPr>
          <p:cNvPr id="514" name="Picture 152" descr="http://3.bp.blogspot.com/-L_9beUGlpXE/UYW-oUKdiaI/AAAAAAAASTc/5lee2SQHpKI/s1600/92369619_640.jpg"/>
          <p:cNvPicPr/>
          <p:nvPr/>
        </p:nvPicPr>
        <p:blipFill>
          <a:blip r:embed="rId2"/>
          <a:srcRect l="2936" t="13828" r="7441" b="13078"/>
          <a:stretch/>
        </p:blipFill>
        <p:spPr>
          <a:xfrm>
            <a:off x="3132000" y="3213000"/>
            <a:ext cx="6008040" cy="3643560"/>
          </a:xfrm>
          <a:prstGeom prst="rect">
            <a:avLst/>
          </a:prstGeom>
          <a:ln w="0">
            <a:noFill/>
          </a:ln>
        </p:spPr>
      </p:pic>
      <p:pic>
        <p:nvPicPr>
          <p:cNvPr id="515" name="Picture 153" descr="http://www.deax.it/sei/images/stories/sezion/B2/B2-2b.jpg"/>
          <p:cNvPicPr/>
          <p:nvPr/>
        </p:nvPicPr>
        <p:blipFill>
          <a:blip r:embed="rId3"/>
          <a:stretch/>
        </p:blipFill>
        <p:spPr>
          <a:xfrm>
            <a:off x="0" y="3162960"/>
            <a:ext cx="2994480" cy="369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Imagem 78" descr=""/>
          <p:cNvPicPr/>
          <p:nvPr/>
        </p:nvPicPr>
        <p:blipFill>
          <a:blip r:embed="rId1"/>
          <a:stretch/>
        </p:blipFill>
        <p:spPr>
          <a:xfrm>
            <a:off x="0" y="0"/>
            <a:ext cx="9135360" cy="6856560"/>
          </a:xfrm>
          <a:prstGeom prst="rect">
            <a:avLst/>
          </a:prstGeom>
          <a:ln w="0">
            <a:noFill/>
          </a:ln>
        </p:spPr>
      </p:pic>
      <p:pic>
        <p:nvPicPr>
          <p:cNvPr id="517" name="Imagem 79" descr=""/>
          <p:cNvPicPr/>
          <p:nvPr/>
        </p:nvPicPr>
        <p:blipFill>
          <a:blip r:embed="rId2"/>
          <a:srcRect l="24413" t="28341" r="25189" b="31759"/>
          <a:stretch/>
        </p:blipFill>
        <p:spPr>
          <a:xfrm>
            <a:off x="6272280" y="5160960"/>
            <a:ext cx="2863080" cy="169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m 80" descr=""/>
          <p:cNvPicPr/>
          <p:nvPr/>
        </p:nvPicPr>
        <p:blipFill>
          <a:blip r:embed="rId1"/>
          <a:srcRect l="0" t="0" r="15752" b="0"/>
          <a:stretch/>
        </p:blipFill>
        <p:spPr>
          <a:xfrm>
            <a:off x="0" y="3429000"/>
            <a:ext cx="3850560" cy="3427560"/>
          </a:xfrm>
          <a:prstGeom prst="rect">
            <a:avLst/>
          </a:prstGeom>
          <a:ln w="0">
            <a:noFill/>
          </a:ln>
        </p:spPr>
      </p:pic>
      <p:pic>
        <p:nvPicPr>
          <p:cNvPr id="519" name="Imagem 81" descr=""/>
          <p:cNvPicPr/>
          <p:nvPr/>
        </p:nvPicPr>
        <p:blipFill>
          <a:blip r:embed="rId2"/>
          <a:srcRect l="0" t="20169" r="0" b="12605"/>
          <a:stretch/>
        </p:blipFill>
        <p:spPr>
          <a:xfrm>
            <a:off x="3197520" y="188640"/>
            <a:ext cx="5945040" cy="2995560"/>
          </a:xfrm>
          <a:prstGeom prst="rect">
            <a:avLst/>
          </a:prstGeom>
          <a:ln w="0">
            <a:noFill/>
          </a:ln>
        </p:spPr>
      </p:pic>
      <p:pic>
        <p:nvPicPr>
          <p:cNvPr id="520" name="Imagem 82" descr=""/>
          <p:cNvPicPr/>
          <p:nvPr/>
        </p:nvPicPr>
        <p:blipFill>
          <a:blip r:embed="rId3"/>
          <a:srcRect l="0" t="0" r="0" b="14299"/>
          <a:stretch/>
        </p:blipFill>
        <p:spPr>
          <a:xfrm>
            <a:off x="4284000" y="3427560"/>
            <a:ext cx="4858560" cy="312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Imagem 83" descr=""/>
          <p:cNvPicPr/>
          <p:nvPr/>
        </p:nvPicPr>
        <p:blipFill>
          <a:blip r:embed="rId1"/>
          <a:stretch/>
        </p:blipFill>
        <p:spPr>
          <a:xfrm>
            <a:off x="0" y="1124640"/>
            <a:ext cx="3490560" cy="2616480"/>
          </a:xfrm>
          <a:prstGeom prst="rect">
            <a:avLst/>
          </a:prstGeom>
          <a:ln w="0">
            <a:noFill/>
          </a:ln>
        </p:spPr>
      </p:pic>
      <p:pic>
        <p:nvPicPr>
          <p:cNvPr id="522" name="Imagem 84" descr=""/>
          <p:cNvPicPr/>
          <p:nvPr/>
        </p:nvPicPr>
        <p:blipFill>
          <a:blip r:embed="rId2"/>
          <a:srcRect l="0" t="0" r="42126" b="0"/>
          <a:stretch/>
        </p:blipFill>
        <p:spPr>
          <a:xfrm>
            <a:off x="3822480" y="-32760"/>
            <a:ext cx="5290560" cy="6856560"/>
          </a:xfrm>
          <a:prstGeom prst="rect">
            <a:avLst/>
          </a:prstGeom>
          <a:ln w="0">
            <a:noFill/>
          </a:ln>
        </p:spPr>
      </p:pic>
      <p:pic>
        <p:nvPicPr>
          <p:cNvPr id="523" name="Imagem 85" descr=""/>
          <p:cNvPicPr/>
          <p:nvPr/>
        </p:nvPicPr>
        <p:blipFill>
          <a:blip r:embed="rId3"/>
          <a:srcRect l="0" t="0" r="0" b="16399"/>
          <a:stretch/>
        </p:blipFill>
        <p:spPr>
          <a:xfrm>
            <a:off x="0" y="4005000"/>
            <a:ext cx="3490560" cy="218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tângulo 37"/>
          <p:cNvSpPr/>
          <p:nvPr/>
        </p:nvSpPr>
        <p:spPr>
          <a:xfrm>
            <a:off x="0" y="1196640"/>
            <a:ext cx="9142560" cy="14385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Retângulo 38"/>
          <p:cNvSpPr/>
          <p:nvPr/>
        </p:nvSpPr>
        <p:spPr>
          <a:xfrm>
            <a:off x="439200" y="1268640"/>
            <a:ext cx="6507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DESAGREGAÇÃO DO VOLUME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526" name="Retângulo 39"/>
          <p:cNvSpPr/>
          <p:nvPr/>
        </p:nvSpPr>
        <p:spPr>
          <a:xfrm>
            <a:off x="467640" y="2134080"/>
            <a:ext cx="7991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projeto que desfaz a ideia de volume e massa do objeto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527" name="Imagem 86" descr=""/>
          <p:cNvPicPr/>
          <p:nvPr/>
        </p:nvPicPr>
        <p:blipFill>
          <a:blip r:embed="rId1"/>
          <a:srcRect l="8264" t="52115" r="8264" b="24803"/>
          <a:stretch/>
        </p:blipFill>
        <p:spPr>
          <a:xfrm>
            <a:off x="439200" y="3574080"/>
            <a:ext cx="7631280" cy="158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aixaDeTexto 16"/>
          <p:cNvSpPr/>
          <p:nvPr/>
        </p:nvSpPr>
        <p:spPr>
          <a:xfrm>
            <a:off x="118440" y="172080"/>
            <a:ext cx="4318920" cy="596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2220" spc="-1" strike="noStrike">
                <a:solidFill>
                  <a:srgbClr val="000000"/>
                </a:solidFill>
                <a:latin typeface="Calibri"/>
                <a:ea typeface="DejaVu Sans"/>
              </a:rPr>
              <a:t>THEO VAN DOESBURG</a:t>
            </a:r>
            <a:endParaRPr b="0" lang="pt-BR" sz="2220" spc="-1" strike="noStrike">
              <a:latin typeface="Arial"/>
            </a:endParaRPr>
          </a:p>
        </p:txBody>
      </p:sp>
      <p:pic>
        <p:nvPicPr>
          <p:cNvPr id="529" name="Picture 154" descr="http://upload.wikimedia.org/wikipedia/commons/8/8a/Theo_an_Nelly_van_Doesburg_1923.jpg"/>
          <p:cNvPicPr/>
          <p:nvPr/>
        </p:nvPicPr>
        <p:blipFill>
          <a:blip r:embed="rId1"/>
          <a:stretch/>
        </p:blipFill>
        <p:spPr>
          <a:xfrm>
            <a:off x="5901480" y="263880"/>
            <a:ext cx="3241080" cy="2046600"/>
          </a:xfrm>
          <a:prstGeom prst="rect">
            <a:avLst/>
          </a:prstGeom>
          <a:ln w="0">
            <a:noFill/>
          </a:ln>
        </p:spPr>
      </p:pic>
      <p:pic>
        <p:nvPicPr>
          <p:cNvPr id="530" name="Picture 155" descr="http://upload.wikimedia.org/wikipedia/commons/4/45/Cornelis_van_Eesteren_and_Theo_van_Doesburg.jpg"/>
          <p:cNvPicPr/>
          <p:nvPr/>
        </p:nvPicPr>
        <p:blipFill>
          <a:blip r:embed="rId2"/>
          <a:stretch/>
        </p:blipFill>
        <p:spPr>
          <a:xfrm>
            <a:off x="5864760" y="2539800"/>
            <a:ext cx="3277800" cy="4053240"/>
          </a:xfrm>
          <a:prstGeom prst="rect">
            <a:avLst/>
          </a:prstGeom>
          <a:ln w="0">
            <a:noFill/>
          </a:ln>
        </p:spPr>
      </p:pic>
      <p:pic>
        <p:nvPicPr>
          <p:cNvPr id="531" name="Picture 156" descr="http://3.bp.blogspot.com/_LJHBrB752xY/TO0xnJPHieI/AAAAAAAAAp0/PuYf_8d0wSo/s1600/Theo%2Bvan%2BDoesburg%2BEstudo%2BResidencia%2B%25281923%2529.jpg"/>
          <p:cNvPicPr/>
          <p:nvPr/>
        </p:nvPicPr>
        <p:blipFill>
          <a:blip r:embed="rId3"/>
          <a:stretch/>
        </p:blipFill>
        <p:spPr>
          <a:xfrm>
            <a:off x="52200" y="2498400"/>
            <a:ext cx="1859760" cy="2125440"/>
          </a:xfrm>
          <a:prstGeom prst="rect">
            <a:avLst/>
          </a:prstGeom>
          <a:ln w="0">
            <a:noFill/>
          </a:ln>
        </p:spPr>
      </p:pic>
      <p:sp>
        <p:nvSpPr>
          <p:cNvPr id="532" name="Retângulo 40"/>
          <p:cNvSpPr/>
          <p:nvPr/>
        </p:nvSpPr>
        <p:spPr>
          <a:xfrm>
            <a:off x="2378520" y="4691880"/>
            <a:ext cx="3388320" cy="16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Theo van Doesburg e Cornelius van Eesteren – “abstração na criação formal”. Estudos baseados em conceituações bidimensionais que se expandem para o campo tridimensional</a:t>
            </a:r>
            <a:endParaRPr b="0" lang="pt-BR" sz="1660" spc="-1" strike="noStrike">
              <a:latin typeface="Arial"/>
            </a:endParaRPr>
          </a:p>
        </p:txBody>
      </p:sp>
      <p:pic>
        <p:nvPicPr>
          <p:cNvPr id="533" name="Picture 157" descr="http://es.wahooart.com/Art.nsf/O/8XZ2HH/$File/Theo-Van-Doesburg-Plastic-garden-Vases-.JPG"/>
          <p:cNvPicPr/>
          <p:nvPr/>
        </p:nvPicPr>
        <p:blipFill>
          <a:blip r:embed="rId4"/>
          <a:srcRect l="0" t="7138" r="0" b="0"/>
          <a:stretch/>
        </p:blipFill>
        <p:spPr>
          <a:xfrm>
            <a:off x="4040280" y="263880"/>
            <a:ext cx="1726920" cy="2057760"/>
          </a:xfrm>
          <a:prstGeom prst="rect">
            <a:avLst/>
          </a:prstGeom>
          <a:ln w="0">
            <a:noFill/>
          </a:ln>
        </p:spPr>
      </p:pic>
      <p:sp>
        <p:nvSpPr>
          <p:cNvPr id="534" name="Retângulo 41"/>
          <p:cNvSpPr/>
          <p:nvPr/>
        </p:nvSpPr>
        <p:spPr>
          <a:xfrm>
            <a:off x="4040280" y="2181240"/>
            <a:ext cx="1660320" cy="384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1290" spc="-1" strike="noStrike">
                <a:solidFill>
                  <a:srgbClr val="000000"/>
                </a:solidFill>
                <a:latin typeface="Calibri"/>
                <a:ea typeface="DejaVu Sans"/>
              </a:rPr>
              <a:t>Jardim plástico, 1919</a:t>
            </a:r>
            <a:endParaRPr b="0" lang="pt-BR" sz="1290" spc="-1" strike="noStrike">
              <a:latin typeface="Arial"/>
            </a:endParaRPr>
          </a:p>
        </p:txBody>
      </p:sp>
      <p:pic>
        <p:nvPicPr>
          <p:cNvPr id="535" name="Picture 158" descr="http://schatkamer.nai.nl/system/pictures/411/original/EEST_3_209.jpg?1313593770"/>
          <p:cNvPicPr/>
          <p:nvPr/>
        </p:nvPicPr>
        <p:blipFill>
          <a:blip r:embed="rId5"/>
          <a:srcRect l="3066" t="0" r="4906" b="0"/>
          <a:stretch/>
        </p:blipFill>
        <p:spPr>
          <a:xfrm>
            <a:off x="1965240" y="2523600"/>
            <a:ext cx="1992600" cy="2100240"/>
          </a:xfrm>
          <a:prstGeom prst="rect">
            <a:avLst/>
          </a:prstGeom>
          <a:ln w="0">
            <a:noFill/>
          </a:ln>
        </p:spPr>
      </p:pic>
      <p:pic>
        <p:nvPicPr>
          <p:cNvPr id="536" name="Picture 159" descr="http://www.moma.org/collection_images/resized/658/w500h420/CRI_162658.jpg"/>
          <p:cNvPicPr/>
          <p:nvPr/>
        </p:nvPicPr>
        <p:blipFill>
          <a:blip r:embed="rId6"/>
          <a:srcRect l="21393" t="16198" r="19762" b="11804"/>
          <a:stretch/>
        </p:blipFill>
        <p:spPr>
          <a:xfrm>
            <a:off x="4025880" y="2523600"/>
            <a:ext cx="1732320" cy="2100240"/>
          </a:xfrm>
          <a:prstGeom prst="rect">
            <a:avLst/>
          </a:prstGeom>
          <a:ln w="0">
            <a:noFill/>
          </a:ln>
        </p:spPr>
      </p:pic>
      <p:sp>
        <p:nvSpPr>
          <p:cNvPr id="537" name="Retângulo 42"/>
          <p:cNvSpPr/>
          <p:nvPr/>
        </p:nvSpPr>
        <p:spPr>
          <a:xfrm>
            <a:off x="66600" y="1001880"/>
            <a:ext cx="390600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... “Declaramos que a pintura, sem a construção arquitetônica (isto é, a pintura de cavalete) não tem mais razão de existir”.</a:t>
            </a:r>
            <a:endParaRPr b="0" lang="pt-BR" sz="166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pt-BR" sz="166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pt-BR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Theo van Doesburg</a:t>
            </a:r>
            <a:endParaRPr b="0" lang="pt-BR" sz="16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icture 160" descr="http://images.tate.org.uk/sites/default/files/styles/grid-normal-8-cols/public/images/theo_van_doesburg_colour_design_for_university_hall_1923.jpg?itok=H_OSYaaz"/>
          <p:cNvPicPr/>
          <p:nvPr/>
        </p:nvPicPr>
        <p:blipFill>
          <a:blip r:embed="rId1"/>
          <a:stretch/>
        </p:blipFill>
        <p:spPr>
          <a:xfrm>
            <a:off x="4111920" y="4093560"/>
            <a:ext cx="5030640" cy="2192040"/>
          </a:xfrm>
          <a:prstGeom prst="rect">
            <a:avLst/>
          </a:prstGeom>
          <a:ln w="0">
            <a:noFill/>
          </a:ln>
        </p:spPr>
      </p:pic>
      <p:pic>
        <p:nvPicPr>
          <p:cNvPr id="539" name="Picture 161" descr="http://thaa2.files.wordpress.com/2009/07/clip_image002.jpg"/>
          <p:cNvPicPr/>
          <p:nvPr/>
        </p:nvPicPr>
        <p:blipFill>
          <a:blip r:embed="rId2"/>
          <a:stretch/>
        </p:blipFill>
        <p:spPr>
          <a:xfrm>
            <a:off x="4372560" y="1846080"/>
            <a:ext cx="2509920" cy="1872720"/>
          </a:xfrm>
          <a:prstGeom prst="rect">
            <a:avLst/>
          </a:prstGeom>
          <a:ln w="0">
            <a:noFill/>
          </a:ln>
        </p:spPr>
      </p:pic>
      <p:sp>
        <p:nvSpPr>
          <p:cNvPr id="540" name="Retângulo 43"/>
          <p:cNvSpPr/>
          <p:nvPr/>
        </p:nvSpPr>
        <p:spPr>
          <a:xfrm>
            <a:off x="4372560" y="3643560"/>
            <a:ext cx="3041640" cy="384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1290" spc="-1" strike="noStrike">
                <a:solidFill>
                  <a:srgbClr val="000000"/>
                </a:solidFill>
                <a:latin typeface="Calibri"/>
                <a:ea typeface="DejaVu Sans"/>
              </a:rPr>
              <a:t>Cinema-restaurante L’Aubette, 1927</a:t>
            </a:r>
            <a:endParaRPr b="0" lang="pt-BR" sz="1290" spc="-1" strike="noStrike">
              <a:latin typeface="Arial"/>
            </a:endParaRPr>
          </a:p>
        </p:txBody>
      </p:sp>
      <p:pic>
        <p:nvPicPr>
          <p:cNvPr id="541" name="Picture 162" descr="http://thaa2.files.wordpress.com/2009/07/doesb-arq.jpg"/>
          <p:cNvPicPr/>
          <p:nvPr/>
        </p:nvPicPr>
        <p:blipFill>
          <a:blip r:embed="rId3"/>
          <a:stretch/>
        </p:blipFill>
        <p:spPr>
          <a:xfrm>
            <a:off x="0" y="4093560"/>
            <a:ext cx="1739520" cy="2192040"/>
          </a:xfrm>
          <a:prstGeom prst="rect">
            <a:avLst/>
          </a:prstGeom>
          <a:ln w="0">
            <a:noFill/>
          </a:ln>
        </p:spPr>
      </p:pic>
      <p:sp>
        <p:nvSpPr>
          <p:cNvPr id="542" name="Retângulo 44"/>
          <p:cNvSpPr/>
          <p:nvPr/>
        </p:nvSpPr>
        <p:spPr>
          <a:xfrm>
            <a:off x="-14400" y="6220800"/>
            <a:ext cx="2324880" cy="384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1290" spc="-1" strike="noStrike">
                <a:solidFill>
                  <a:srgbClr val="000000"/>
                </a:solidFill>
                <a:latin typeface="Calibri"/>
                <a:ea typeface="DejaVu Sans"/>
              </a:rPr>
              <a:t>Estudos de casas, 1924 e 1923</a:t>
            </a:r>
            <a:endParaRPr b="0" lang="pt-BR" sz="1290" spc="-1" strike="noStrike">
              <a:latin typeface="Arial"/>
            </a:endParaRPr>
          </a:p>
        </p:txBody>
      </p:sp>
      <p:pic>
        <p:nvPicPr>
          <p:cNvPr id="543" name="Picture 163" descr="http://pt.wahooart.com/Art.nsf/O/8XZ2J3/$File/Theo-Van-Doesburg-Project-of-house-studio.JPG"/>
          <p:cNvPicPr/>
          <p:nvPr/>
        </p:nvPicPr>
        <p:blipFill>
          <a:blip r:embed="rId4"/>
          <a:srcRect l="0" t="0" r="0" b="8031"/>
          <a:stretch/>
        </p:blipFill>
        <p:spPr>
          <a:xfrm>
            <a:off x="0" y="288360"/>
            <a:ext cx="4304520" cy="3429720"/>
          </a:xfrm>
          <a:prstGeom prst="rect">
            <a:avLst/>
          </a:prstGeom>
          <a:ln w="0">
            <a:noFill/>
          </a:ln>
        </p:spPr>
      </p:pic>
      <p:sp>
        <p:nvSpPr>
          <p:cNvPr id="544" name="Retângulo 45"/>
          <p:cNvSpPr/>
          <p:nvPr/>
        </p:nvSpPr>
        <p:spPr>
          <a:xfrm>
            <a:off x="0" y="3628440"/>
            <a:ext cx="2657160" cy="384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1290" spc="-1" strike="noStrike">
                <a:solidFill>
                  <a:srgbClr val="000000"/>
                </a:solidFill>
                <a:latin typeface="Calibri"/>
                <a:ea typeface="DejaVu Sans"/>
              </a:rPr>
              <a:t>Projeto de uma casa-estúdio, 1925</a:t>
            </a:r>
            <a:endParaRPr b="0" lang="pt-BR" sz="1290" spc="-1" strike="noStrike">
              <a:latin typeface="Arial"/>
            </a:endParaRPr>
          </a:p>
        </p:txBody>
      </p:sp>
      <p:pic>
        <p:nvPicPr>
          <p:cNvPr id="545" name="Picture 164" descr="http://2.bp.blogspot.com/-TYn1JmbQsiU/TeWcIWuDYFI/AAAAAAAAABw/Sq0FBSGToV4/s1600/1927-28+%25E2%2580%2593+Caf%25C3%25A9+L%25E2%2580%2599Aubette%252C+Theo+Van+Doesburg+e+Hans+Arp.jpg"/>
          <p:cNvPicPr/>
          <p:nvPr/>
        </p:nvPicPr>
        <p:blipFill>
          <a:blip r:embed="rId5"/>
          <a:stretch/>
        </p:blipFill>
        <p:spPr>
          <a:xfrm>
            <a:off x="6950520" y="1817280"/>
            <a:ext cx="2192040" cy="190152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165" descr="http://fr.wahooart.com/Art.nsf/O/8XZ2HT/$File/Theo-Van-Doesburg-Private-house-model-seen-from-the-west.JPG"/>
          <p:cNvPicPr/>
          <p:nvPr/>
        </p:nvPicPr>
        <p:blipFill>
          <a:blip r:embed="rId6"/>
          <a:stretch/>
        </p:blipFill>
        <p:spPr>
          <a:xfrm>
            <a:off x="1780200" y="4093560"/>
            <a:ext cx="2437560" cy="2194560"/>
          </a:xfrm>
          <a:prstGeom prst="rect">
            <a:avLst/>
          </a:prstGeom>
          <a:ln w="0">
            <a:noFill/>
          </a:ln>
        </p:spPr>
      </p:pic>
      <p:sp>
        <p:nvSpPr>
          <p:cNvPr id="547" name="Retângulo 46"/>
          <p:cNvSpPr/>
          <p:nvPr/>
        </p:nvSpPr>
        <p:spPr>
          <a:xfrm>
            <a:off x="4372560" y="371520"/>
            <a:ext cx="458496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A composição extrapola o campo bidimensional do quadro e considerando o tempo alcança a quarta dimensão.</a:t>
            </a:r>
            <a:endParaRPr b="0" lang="pt-BR" sz="16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Elabora diversos projetos como estudos</a:t>
            </a:r>
            <a:endParaRPr b="0" lang="pt-BR" sz="16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9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Rectangle 20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Leitura gráfica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73" name="Picture 5" descr=""/>
          <p:cNvPicPr/>
          <p:nvPr/>
        </p:nvPicPr>
        <p:blipFill>
          <a:blip r:embed="rId2"/>
          <a:srcRect l="32817" t="24378" r="30277" b="10004"/>
          <a:stretch/>
        </p:blipFill>
        <p:spPr>
          <a:xfrm>
            <a:off x="4370400" y="1341360"/>
            <a:ext cx="4665240" cy="5182920"/>
          </a:xfrm>
          <a:prstGeom prst="rect">
            <a:avLst/>
          </a:prstGeom>
          <a:ln w="0">
            <a:noFill/>
          </a:ln>
        </p:spPr>
      </p:pic>
      <p:sp>
        <p:nvSpPr>
          <p:cNvPr id="174" name="Rectangle 25"/>
          <p:cNvSpPr/>
          <p:nvPr/>
        </p:nvSpPr>
        <p:spPr>
          <a:xfrm>
            <a:off x="108000" y="1700280"/>
            <a:ext cx="4185720" cy="452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algn="just">
              <a:lnSpc>
                <a:spcPct val="100000"/>
              </a:lnSpc>
              <a:spcBef>
                <a:spcPts val="499"/>
              </a:spcBef>
              <a:buNone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8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Observar a ordem da sequência de valores para altura;</a:t>
            </a:r>
            <a:endParaRPr b="0" lang="pt-B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99"/>
              </a:spcBef>
              <a:buNone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8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Observar onde o terreno é mais íngreme (vencer distância vertical em pouca distância horizontal);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5" name="Rectangle 26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aixaDeTexto 17"/>
          <p:cNvSpPr/>
          <p:nvPr/>
        </p:nvSpPr>
        <p:spPr>
          <a:xfrm>
            <a:off x="118440" y="172080"/>
            <a:ext cx="4318920" cy="596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2220" spc="-1" strike="noStrike">
                <a:solidFill>
                  <a:srgbClr val="000000"/>
                </a:solidFill>
                <a:latin typeface="Calibri"/>
                <a:ea typeface="DejaVu Sans"/>
              </a:rPr>
              <a:t>GERRIT RIETVELD</a:t>
            </a:r>
            <a:endParaRPr b="0" lang="pt-BR" sz="2220" spc="-1" strike="noStrike">
              <a:latin typeface="Arial"/>
            </a:endParaRPr>
          </a:p>
        </p:txBody>
      </p:sp>
      <p:pic>
        <p:nvPicPr>
          <p:cNvPr id="549" name="Picture 166" descr="http://1.bp.blogspot.com/-6r7BrJjjlnc/Tzq4Rj1EFBI/AAAAAAAAAPA/sdt5VSlfgek/s1600/Gerrit-Rietveld_portret-arquistoriando.jpg"/>
          <p:cNvPicPr/>
          <p:nvPr/>
        </p:nvPicPr>
        <p:blipFill>
          <a:blip r:embed="rId1"/>
          <a:stretch/>
        </p:blipFill>
        <p:spPr>
          <a:xfrm>
            <a:off x="5185440" y="263880"/>
            <a:ext cx="3957120" cy="6329160"/>
          </a:xfrm>
          <a:prstGeom prst="rect">
            <a:avLst/>
          </a:prstGeom>
          <a:ln w="0">
            <a:noFill/>
          </a:ln>
        </p:spPr>
      </p:pic>
      <p:pic>
        <p:nvPicPr>
          <p:cNvPr id="550" name="Picture 167" descr="http://www.egon-eiermann-furniture.com/images/photo/gerrit_rietveld_picture.jpg"/>
          <p:cNvPicPr/>
          <p:nvPr/>
        </p:nvPicPr>
        <p:blipFill>
          <a:blip r:embed="rId2"/>
          <a:srcRect l="0" t="0" r="0" b="41680"/>
          <a:stretch/>
        </p:blipFill>
        <p:spPr>
          <a:xfrm>
            <a:off x="0" y="4293000"/>
            <a:ext cx="3399480" cy="2166840"/>
          </a:xfrm>
          <a:prstGeom prst="rect">
            <a:avLst/>
          </a:prstGeom>
          <a:ln w="0">
            <a:noFill/>
          </a:ln>
        </p:spPr>
      </p:pic>
      <p:pic>
        <p:nvPicPr>
          <p:cNvPr id="551" name="Picture 168" descr="http://www.phaidon.com/resource/p4943-0038.jpg"/>
          <p:cNvPicPr/>
          <p:nvPr/>
        </p:nvPicPr>
        <p:blipFill>
          <a:blip r:embed="rId3"/>
          <a:stretch/>
        </p:blipFill>
        <p:spPr>
          <a:xfrm>
            <a:off x="0" y="2447640"/>
            <a:ext cx="2775960" cy="1644480"/>
          </a:xfrm>
          <a:prstGeom prst="rect">
            <a:avLst/>
          </a:prstGeom>
          <a:ln w="0">
            <a:noFill/>
          </a:ln>
        </p:spPr>
      </p:pic>
      <p:pic>
        <p:nvPicPr>
          <p:cNvPr id="552" name="Picture 169" descr="http://facweb.cs.depaul.edu/sgrais/images/212Lec2/Gerrit%20Rietveld%20Steltmanchair.jpg"/>
          <p:cNvPicPr/>
          <p:nvPr/>
        </p:nvPicPr>
        <p:blipFill>
          <a:blip r:embed="rId4"/>
          <a:stretch/>
        </p:blipFill>
        <p:spPr>
          <a:xfrm>
            <a:off x="3508560" y="4282200"/>
            <a:ext cx="1549440" cy="2177640"/>
          </a:xfrm>
          <a:prstGeom prst="rect">
            <a:avLst/>
          </a:prstGeom>
          <a:ln w="0">
            <a:noFill/>
          </a:ln>
        </p:spPr>
      </p:pic>
      <p:pic>
        <p:nvPicPr>
          <p:cNvPr id="553" name="Picture 170" descr="http://www.miniaturechairman.com/uploads/2/7/1/9/2719619/7380145_orig.jpg"/>
          <p:cNvPicPr/>
          <p:nvPr/>
        </p:nvPicPr>
        <p:blipFill>
          <a:blip r:embed="rId5"/>
          <a:stretch/>
        </p:blipFill>
        <p:spPr>
          <a:xfrm>
            <a:off x="2834640" y="2431800"/>
            <a:ext cx="2267640" cy="1701360"/>
          </a:xfrm>
          <a:prstGeom prst="rect">
            <a:avLst/>
          </a:prstGeom>
          <a:ln w="0">
            <a:noFill/>
          </a:ln>
        </p:spPr>
      </p:pic>
      <p:sp>
        <p:nvSpPr>
          <p:cNvPr id="554" name="Retângulo 47"/>
          <p:cNvSpPr/>
          <p:nvPr/>
        </p:nvSpPr>
        <p:spPr>
          <a:xfrm>
            <a:off x="118440" y="770400"/>
            <a:ext cx="4983840" cy="13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É autor de grande parte do mobiliário e da arquitetura produzida dentro do movimento.</a:t>
            </a:r>
            <a:endParaRPr b="0" lang="pt-BR" sz="16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Direciona a concepção da forma para um determinismo técnico e industrial</a:t>
            </a:r>
            <a:endParaRPr b="0" lang="pt-BR" sz="16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Imagem 87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aixaDeTexto 18"/>
          <p:cNvSpPr/>
          <p:nvPr/>
        </p:nvSpPr>
        <p:spPr>
          <a:xfrm>
            <a:off x="118440" y="172080"/>
            <a:ext cx="4318920" cy="4690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SCHRÖDER HOUSE</a:t>
            </a:r>
            <a:endParaRPr b="0" lang="pt-BR" sz="1660" spc="-1" strike="noStrike">
              <a:latin typeface="Arial"/>
            </a:endParaRPr>
          </a:p>
        </p:txBody>
      </p:sp>
      <p:pic>
        <p:nvPicPr>
          <p:cNvPr id="557" name="Picture 171" descr="http://i74.photobucket.com/albums/i268/gonzalezpedemonte/21.jpg"/>
          <p:cNvPicPr/>
          <p:nvPr/>
        </p:nvPicPr>
        <p:blipFill>
          <a:blip r:embed="rId1"/>
          <a:stretch/>
        </p:blipFill>
        <p:spPr>
          <a:xfrm>
            <a:off x="4258440" y="3370680"/>
            <a:ext cx="4884120" cy="348588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172" descr="http://2.bp.blogspot.com/-oaOL752biP4/TqK1Ngr7N9I/AAAAAAAAEGg/3DYOX__FFO0/s1600/rsh.bx.jpg"/>
          <p:cNvPicPr/>
          <p:nvPr/>
        </p:nvPicPr>
        <p:blipFill>
          <a:blip r:embed="rId2"/>
          <a:stretch/>
        </p:blipFill>
        <p:spPr>
          <a:xfrm>
            <a:off x="4267080" y="0"/>
            <a:ext cx="4875480" cy="3197160"/>
          </a:xfrm>
          <a:prstGeom prst="rect">
            <a:avLst/>
          </a:prstGeom>
          <a:ln w="0">
            <a:noFill/>
          </a:ln>
        </p:spPr>
      </p:pic>
      <p:sp>
        <p:nvSpPr>
          <p:cNvPr id="559" name="Retângulo 48"/>
          <p:cNvSpPr/>
          <p:nvPr/>
        </p:nvSpPr>
        <p:spPr>
          <a:xfrm>
            <a:off x="395640" y="3370680"/>
            <a:ext cx="3526920" cy="26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0" lang="en-US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A nova arquitetura é anticúbica, ou seja, não tenta congelar as diferentes células espaciais funcionais em um cubo fechado. Pelo contrário, lança-as (e faz o mesmo com planos salientes, volumes de sacadas, etc) centrifugamente, a partir do núcleo do cubo”.</a:t>
            </a:r>
            <a:endParaRPr b="0" lang="pt-BR" sz="166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pt-BR" sz="166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660" spc="-1" strike="noStrike">
                <a:solidFill>
                  <a:srgbClr val="000000"/>
                </a:solidFill>
                <a:latin typeface="Calibri"/>
                <a:ea typeface="DejaVu Sans"/>
              </a:rPr>
              <a:t>Theo van Doesburg</a:t>
            </a:r>
            <a:endParaRPr b="0" lang="pt-BR" sz="16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173" descr="http://classconnection.s3.amazonaws.com/535/flashcards/443535/jpg/reitveldplan.jpg"/>
          <p:cNvPicPr/>
          <p:nvPr/>
        </p:nvPicPr>
        <p:blipFill>
          <a:blip r:embed="rId1"/>
          <a:stretch/>
        </p:blipFill>
        <p:spPr>
          <a:xfrm rot="16200000">
            <a:off x="1403640" y="-758880"/>
            <a:ext cx="6329160" cy="83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174" descr="http://adbr001cdn.archdaily.net/wp-content/uploads/2012/05/1335925141___wikimedia_commons_1293607916_schroder29.jpg"/>
          <p:cNvPicPr/>
          <p:nvPr/>
        </p:nvPicPr>
        <p:blipFill>
          <a:blip r:embed="rId1"/>
          <a:srcRect l="7714" t="6853" r="7382" b="0"/>
          <a:stretch/>
        </p:blipFill>
        <p:spPr>
          <a:xfrm>
            <a:off x="6069240" y="238320"/>
            <a:ext cx="3073320" cy="2365200"/>
          </a:xfrm>
          <a:prstGeom prst="rect">
            <a:avLst/>
          </a:prstGeom>
          <a:ln w="0">
            <a:noFill/>
          </a:ln>
        </p:spPr>
      </p:pic>
      <p:pic>
        <p:nvPicPr>
          <p:cNvPr id="562" name="Picture 175" descr="http://24.media.tumblr.com/tumblr_m7nlhgGpNl1rp3hioo1_500.jpg"/>
          <p:cNvPicPr/>
          <p:nvPr/>
        </p:nvPicPr>
        <p:blipFill>
          <a:blip r:embed="rId2"/>
          <a:srcRect l="7234" t="5504" r="5074" b="0"/>
          <a:stretch/>
        </p:blipFill>
        <p:spPr>
          <a:xfrm>
            <a:off x="0" y="2631240"/>
            <a:ext cx="5106240" cy="3961440"/>
          </a:xfrm>
          <a:prstGeom prst="rect">
            <a:avLst/>
          </a:prstGeom>
          <a:ln w="0">
            <a:noFill/>
          </a:ln>
        </p:spPr>
      </p:pic>
      <p:pic>
        <p:nvPicPr>
          <p:cNvPr id="563" name="Picture 176" descr="http://ad009cdnb.archdaily.net/wp-content/uploads/2010/12/1293607917-schroder30.jpg"/>
          <p:cNvPicPr/>
          <p:nvPr/>
        </p:nvPicPr>
        <p:blipFill>
          <a:blip r:embed="rId3"/>
          <a:stretch/>
        </p:blipFill>
        <p:spPr>
          <a:xfrm>
            <a:off x="6100920" y="4689000"/>
            <a:ext cx="3041640" cy="1904040"/>
          </a:xfrm>
          <a:prstGeom prst="rect">
            <a:avLst/>
          </a:prstGeom>
          <a:ln w="0">
            <a:noFill/>
          </a:ln>
        </p:spPr>
      </p:pic>
      <p:pic>
        <p:nvPicPr>
          <p:cNvPr id="564" name="Picture 177" descr="http://designergirlee.files.wordpress.com/2011/08/interior-of-the-schroder-house-2.jpg"/>
          <p:cNvPicPr/>
          <p:nvPr/>
        </p:nvPicPr>
        <p:blipFill>
          <a:blip r:embed="rId4"/>
          <a:stretch/>
        </p:blipFill>
        <p:spPr>
          <a:xfrm>
            <a:off x="6100920" y="2653560"/>
            <a:ext cx="3041640" cy="1904040"/>
          </a:xfrm>
          <a:prstGeom prst="rect">
            <a:avLst/>
          </a:prstGeom>
          <a:ln w="0">
            <a:noFill/>
          </a:ln>
        </p:spPr>
      </p:pic>
      <p:pic>
        <p:nvPicPr>
          <p:cNvPr id="565" name="Picture 178" descr="http://photos.travellerspoint.com/68444/large_P1050370.jpg"/>
          <p:cNvPicPr/>
          <p:nvPr/>
        </p:nvPicPr>
        <p:blipFill>
          <a:blip r:embed="rId5"/>
          <a:stretch/>
        </p:blipFill>
        <p:spPr>
          <a:xfrm>
            <a:off x="0" y="263880"/>
            <a:ext cx="1674720" cy="2233080"/>
          </a:xfrm>
          <a:prstGeom prst="rect">
            <a:avLst/>
          </a:prstGeom>
          <a:ln w="0">
            <a:noFill/>
          </a:ln>
        </p:spPr>
      </p:pic>
      <p:pic>
        <p:nvPicPr>
          <p:cNvPr id="566" name="Picture 179" descr="http://metropolism.com/reviews/ruth-buchnan-rietveld-sidesteppe/resources/the-view-from-below.jpg?version=0537fb40a68c18da59a35c2bfe1ca554"/>
          <p:cNvPicPr/>
          <p:nvPr/>
        </p:nvPicPr>
        <p:blipFill>
          <a:blip r:embed="rId6"/>
          <a:stretch/>
        </p:blipFill>
        <p:spPr>
          <a:xfrm>
            <a:off x="2112480" y="263880"/>
            <a:ext cx="2975760" cy="223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aixaDeTexto 19"/>
          <p:cNvSpPr/>
          <p:nvPr/>
        </p:nvSpPr>
        <p:spPr>
          <a:xfrm>
            <a:off x="6285960" y="4408920"/>
            <a:ext cx="2856600" cy="6793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1290" spc="-1" strike="noStrike">
                <a:solidFill>
                  <a:srgbClr val="000000"/>
                </a:solidFill>
                <a:latin typeface="Calibri"/>
                <a:ea typeface="DejaVu Sans"/>
              </a:rPr>
              <a:t>Pavilhão Rietveld, 1955</a:t>
            </a:r>
            <a:endParaRPr b="0" lang="pt-BR" sz="129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290" spc="-1" strike="noStrike">
                <a:solidFill>
                  <a:srgbClr val="000000"/>
                </a:solidFill>
                <a:latin typeface="Calibri"/>
                <a:ea typeface="DejaVu Sans"/>
              </a:rPr>
              <a:t>Reconstruído em 1965</a:t>
            </a:r>
            <a:endParaRPr b="0" lang="pt-BR" sz="1290" spc="-1" strike="noStrike">
              <a:latin typeface="Arial"/>
            </a:endParaRPr>
          </a:p>
        </p:txBody>
      </p:sp>
      <p:pic>
        <p:nvPicPr>
          <p:cNvPr id="568" name="Picture 180" descr=""/>
          <p:cNvPicPr/>
          <p:nvPr/>
        </p:nvPicPr>
        <p:blipFill>
          <a:blip r:embed="rId1"/>
          <a:stretch/>
        </p:blipFill>
        <p:spPr>
          <a:xfrm>
            <a:off x="185040" y="4517640"/>
            <a:ext cx="2113920" cy="1967400"/>
          </a:xfrm>
          <a:prstGeom prst="rect">
            <a:avLst/>
          </a:prstGeom>
          <a:ln w="9525">
            <a:noFill/>
          </a:ln>
        </p:spPr>
      </p:pic>
      <p:pic>
        <p:nvPicPr>
          <p:cNvPr id="569" name="Picture 181" descr=""/>
          <p:cNvPicPr/>
          <p:nvPr/>
        </p:nvPicPr>
        <p:blipFill>
          <a:blip r:embed="rId2"/>
          <a:stretch/>
        </p:blipFill>
        <p:spPr>
          <a:xfrm>
            <a:off x="0" y="569520"/>
            <a:ext cx="6165720" cy="3855240"/>
          </a:xfrm>
          <a:prstGeom prst="rect">
            <a:avLst/>
          </a:prstGeom>
          <a:ln w="9525">
            <a:noFill/>
          </a:ln>
        </p:spPr>
      </p:pic>
      <p:pic>
        <p:nvPicPr>
          <p:cNvPr id="570" name="Picture 182" descr=""/>
          <p:cNvPicPr/>
          <p:nvPr/>
        </p:nvPicPr>
        <p:blipFill>
          <a:blip r:embed="rId3"/>
          <a:srcRect l="0" t="34095" r="57800" b="34739"/>
          <a:stretch/>
        </p:blipFill>
        <p:spPr>
          <a:xfrm>
            <a:off x="6366600" y="263880"/>
            <a:ext cx="2383560" cy="1328040"/>
          </a:xfrm>
          <a:prstGeom prst="rect">
            <a:avLst/>
          </a:prstGeom>
          <a:ln w="9525">
            <a:noFill/>
          </a:ln>
        </p:spPr>
      </p:pic>
      <p:pic>
        <p:nvPicPr>
          <p:cNvPr id="571" name="Picture 183" descr=""/>
          <p:cNvPicPr/>
          <p:nvPr/>
        </p:nvPicPr>
        <p:blipFill>
          <a:blip r:embed="rId4"/>
          <a:srcRect l="58523" t="69751" r="0" b="0"/>
          <a:stretch/>
        </p:blipFill>
        <p:spPr>
          <a:xfrm>
            <a:off x="6366600" y="1700640"/>
            <a:ext cx="2347560" cy="1291320"/>
          </a:xfrm>
          <a:prstGeom prst="rect">
            <a:avLst/>
          </a:prstGeom>
          <a:ln w="9525">
            <a:noFill/>
          </a:ln>
        </p:spPr>
      </p:pic>
      <p:pic>
        <p:nvPicPr>
          <p:cNvPr id="572" name="Picture 184" descr=""/>
          <p:cNvPicPr/>
          <p:nvPr/>
        </p:nvPicPr>
        <p:blipFill>
          <a:blip r:embed="rId5"/>
          <a:srcRect l="0" t="69575" r="58080" b="0"/>
          <a:stretch/>
        </p:blipFill>
        <p:spPr>
          <a:xfrm>
            <a:off x="6366600" y="3096720"/>
            <a:ext cx="2368080" cy="1296720"/>
          </a:xfrm>
          <a:prstGeom prst="rect">
            <a:avLst/>
          </a:prstGeom>
          <a:ln w="9525">
            <a:noFill/>
          </a:ln>
        </p:spPr>
      </p:pic>
      <p:pic>
        <p:nvPicPr>
          <p:cNvPr id="573" name="Picture 185" descr=""/>
          <p:cNvPicPr/>
          <p:nvPr/>
        </p:nvPicPr>
        <p:blipFill>
          <a:blip r:embed="rId6"/>
          <a:srcRect l="0" t="849" r="59739" b="68834"/>
          <a:stretch/>
        </p:blipFill>
        <p:spPr>
          <a:xfrm>
            <a:off x="2577960" y="4563000"/>
            <a:ext cx="3573360" cy="20300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Picture 186" descr="Resultado de imagem para kronish house"/>
          <p:cNvPicPr/>
          <p:nvPr/>
        </p:nvPicPr>
        <p:blipFill>
          <a:blip r:embed="rId1"/>
          <a:stretch/>
        </p:blipFill>
        <p:spPr>
          <a:xfrm>
            <a:off x="0" y="764640"/>
            <a:ext cx="9171720" cy="531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Imagem 88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187" descr="Imagem relacionada"/>
          <p:cNvPicPr/>
          <p:nvPr/>
        </p:nvPicPr>
        <p:blipFill>
          <a:blip r:embed="rId1"/>
          <a:stretch/>
        </p:blipFill>
        <p:spPr>
          <a:xfrm>
            <a:off x="323640" y="0"/>
            <a:ext cx="551988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Imagem 89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4" descr=""/>
          <p:cNvPicPr/>
          <p:nvPr/>
        </p:nvPicPr>
        <p:blipFill>
          <a:blip r:embed="rId1"/>
          <a:srcRect l="40032" t="34125" r="16669" b="26504"/>
          <a:stretch/>
        </p:blipFill>
        <p:spPr>
          <a:xfrm>
            <a:off x="1979640" y="3141720"/>
            <a:ext cx="4750920" cy="3239640"/>
          </a:xfrm>
          <a:prstGeom prst="rect">
            <a:avLst/>
          </a:prstGeom>
          <a:ln w="0">
            <a:noFill/>
          </a:ln>
        </p:spPr>
      </p:pic>
      <p:sp>
        <p:nvSpPr>
          <p:cNvPr id="177" name="Rectangle 23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24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Interpretação topográfica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79" name="Rectangle 30"/>
          <p:cNvSpPr/>
          <p:nvPr/>
        </p:nvSpPr>
        <p:spPr>
          <a:xfrm>
            <a:off x="403200" y="2276280"/>
            <a:ext cx="8143200" cy="64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Curvas próximas: maiores inclinações (partes mais acidentadas do terreno),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Curvas afastadas: menores inclinações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0" name="Rectangle 31"/>
          <p:cNvSpPr/>
          <p:nvPr/>
        </p:nvSpPr>
        <p:spPr>
          <a:xfrm>
            <a:off x="5940360" y="5877000"/>
            <a:ext cx="792000" cy="576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Rectangle 32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Imagem 90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m 91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Picture 188" descr="Resultado de imagem para kronish house"/>
          <p:cNvPicPr/>
          <p:nvPr/>
        </p:nvPicPr>
        <p:blipFill>
          <a:blip r:embed="rId1"/>
          <a:stretch/>
        </p:blipFill>
        <p:spPr>
          <a:xfrm>
            <a:off x="279360" y="0"/>
            <a:ext cx="858204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Picture 189" descr=""/>
          <p:cNvPicPr/>
          <p:nvPr/>
        </p:nvPicPr>
        <p:blipFill>
          <a:blip r:embed="rId1"/>
          <a:srcRect l="21402" t="16357" r="19682" b="6250"/>
          <a:stretch/>
        </p:blipFill>
        <p:spPr>
          <a:xfrm>
            <a:off x="0" y="44640"/>
            <a:ext cx="9142560" cy="67806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Picture 190" descr="http://3.bp.blogspot.com/-ujkio3QBLmI/Td25kFaPeXI/AAAAAAAAKSo/BQm0JFRutL8/s1600/IMG_8269-533px.jpg"/>
          <p:cNvPicPr/>
          <p:nvPr/>
        </p:nvPicPr>
        <p:blipFill>
          <a:blip r:embed="rId1"/>
          <a:stretch/>
        </p:blipFill>
        <p:spPr>
          <a:xfrm>
            <a:off x="0" y="620640"/>
            <a:ext cx="9142560" cy="6091560"/>
          </a:xfrm>
          <a:prstGeom prst="rect">
            <a:avLst/>
          </a:prstGeom>
          <a:ln w="0">
            <a:noFill/>
          </a:ln>
        </p:spPr>
      </p:pic>
      <p:pic>
        <p:nvPicPr>
          <p:cNvPr id="583" name="Picture 191" descr="http://casasbrasileiras.files.wordpress.com/2010/09/casa-artigas-exterior.jpg"/>
          <p:cNvPicPr/>
          <p:nvPr/>
        </p:nvPicPr>
        <p:blipFill>
          <a:blip r:embed="rId2"/>
          <a:stretch/>
        </p:blipFill>
        <p:spPr>
          <a:xfrm>
            <a:off x="0" y="0"/>
            <a:ext cx="2816280" cy="2276640"/>
          </a:xfrm>
          <a:prstGeom prst="rect">
            <a:avLst/>
          </a:prstGeom>
          <a:ln w="0">
            <a:noFill/>
          </a:ln>
        </p:spPr>
      </p:pic>
      <p:sp>
        <p:nvSpPr>
          <p:cNvPr id="584" name="Retângulo 49"/>
          <p:cNvSpPr/>
          <p:nvPr/>
        </p:nvSpPr>
        <p:spPr>
          <a:xfrm>
            <a:off x="6372360" y="4464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ARTIGAS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VILANOVA ARTIGAS,  1949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icture 192" descr="http://casasbrasileiras.files.wordpress.com/2010/09/casa-articas-desenhos.jpg"/>
          <p:cNvPicPr/>
          <p:nvPr/>
        </p:nvPicPr>
        <p:blipFill>
          <a:blip r:embed="rId1"/>
          <a:stretch/>
        </p:blipFill>
        <p:spPr>
          <a:xfrm>
            <a:off x="0" y="764640"/>
            <a:ext cx="5578560" cy="5305680"/>
          </a:xfrm>
          <a:prstGeom prst="rect">
            <a:avLst/>
          </a:prstGeom>
          <a:ln w="0">
            <a:noFill/>
          </a:ln>
        </p:spPr>
      </p:pic>
      <p:pic>
        <p:nvPicPr>
          <p:cNvPr id="586" name="Picture 193" descr="http://4.bp.blogspot.com/-4gFHRqkIW-c/Td25kWXPfMI/AAAAAAAAKSw/hGsEvZVmR4I/s1600/IMG_8265-533px.jpg"/>
          <p:cNvPicPr/>
          <p:nvPr/>
        </p:nvPicPr>
        <p:blipFill>
          <a:blip r:embed="rId2"/>
          <a:stretch/>
        </p:blipFill>
        <p:spPr>
          <a:xfrm>
            <a:off x="5793840" y="2349000"/>
            <a:ext cx="3348720" cy="2230920"/>
          </a:xfrm>
          <a:prstGeom prst="rect">
            <a:avLst/>
          </a:prstGeom>
          <a:ln w="0">
            <a:noFill/>
          </a:ln>
        </p:spPr>
      </p:pic>
      <p:pic>
        <p:nvPicPr>
          <p:cNvPr id="587" name="Picture 194" descr="http://d3u970w7fhbwyj.cloudfront.net/wp/wp-content/uploads/2010/02/IMG_8258-533px.jpg"/>
          <p:cNvPicPr/>
          <p:nvPr/>
        </p:nvPicPr>
        <p:blipFill>
          <a:blip r:embed="rId3"/>
          <a:stretch/>
        </p:blipFill>
        <p:spPr>
          <a:xfrm>
            <a:off x="5796000" y="4627440"/>
            <a:ext cx="3346560" cy="2229480"/>
          </a:xfrm>
          <a:prstGeom prst="rect">
            <a:avLst/>
          </a:prstGeom>
          <a:ln w="0">
            <a:noFill/>
          </a:ln>
        </p:spPr>
      </p:pic>
      <p:pic>
        <p:nvPicPr>
          <p:cNvPr id="588" name="Picture 195" descr="http://img1.adsttc.com/media/images/52c6/ca93/e8e4/4e41/f100/005c/large_jpg/Casa_Vilanova_Artigas_Cortesia_Rosa_Artigas.jpg?1388759691"/>
          <p:cNvPicPr/>
          <p:nvPr/>
        </p:nvPicPr>
        <p:blipFill>
          <a:blip r:embed="rId4"/>
          <a:stretch/>
        </p:blipFill>
        <p:spPr>
          <a:xfrm>
            <a:off x="5797800" y="0"/>
            <a:ext cx="3344760" cy="227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etângulo 50"/>
          <p:cNvSpPr/>
          <p:nvPr/>
        </p:nvSpPr>
        <p:spPr>
          <a:xfrm>
            <a:off x="6372360" y="18864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EM JOANÓPOLIS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UNA Arquitetura, 2007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590" name="Picture 196" descr=""/>
          <p:cNvPicPr/>
          <p:nvPr/>
        </p:nvPicPr>
        <p:blipFill>
          <a:blip r:embed="rId1"/>
          <a:srcRect l="-527" t="0" r="-527" b="15008"/>
          <a:stretch/>
        </p:blipFill>
        <p:spPr>
          <a:xfrm>
            <a:off x="-114120" y="792000"/>
            <a:ext cx="9309600" cy="58759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icture 197" descr=""/>
          <p:cNvPicPr/>
          <p:nvPr/>
        </p:nvPicPr>
        <p:blipFill>
          <a:blip r:embed="rId1"/>
          <a:stretch/>
        </p:blipFill>
        <p:spPr>
          <a:xfrm>
            <a:off x="0" y="0"/>
            <a:ext cx="9428400" cy="70758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Picture 198" descr=""/>
          <p:cNvPicPr/>
          <p:nvPr/>
        </p:nvPicPr>
        <p:blipFill>
          <a:blip r:embed="rId1"/>
          <a:srcRect l="0" t="28721" r="0" b="15687"/>
          <a:stretch/>
        </p:blipFill>
        <p:spPr>
          <a:xfrm>
            <a:off x="0" y="4653000"/>
            <a:ext cx="5281920" cy="2203560"/>
          </a:xfrm>
          <a:prstGeom prst="rect">
            <a:avLst/>
          </a:prstGeom>
          <a:ln w="9525">
            <a:noFill/>
          </a:ln>
        </p:spPr>
      </p:pic>
      <p:pic>
        <p:nvPicPr>
          <p:cNvPr id="593" name="Picture 199" descr=""/>
          <p:cNvPicPr/>
          <p:nvPr/>
        </p:nvPicPr>
        <p:blipFill>
          <a:blip r:embed="rId2"/>
          <a:srcRect l="0" t="0" r="0" b="17782"/>
          <a:stretch/>
        </p:blipFill>
        <p:spPr>
          <a:xfrm>
            <a:off x="0" y="1196640"/>
            <a:ext cx="5325840" cy="3283560"/>
          </a:xfrm>
          <a:prstGeom prst="rect">
            <a:avLst/>
          </a:prstGeom>
          <a:ln w="9525">
            <a:noFill/>
          </a:ln>
        </p:spPr>
      </p:pic>
      <p:pic>
        <p:nvPicPr>
          <p:cNvPr id="594" name="Picture 200" descr=""/>
          <p:cNvPicPr/>
          <p:nvPr/>
        </p:nvPicPr>
        <p:blipFill>
          <a:blip r:embed="rId3"/>
          <a:srcRect l="0" t="0" r="0" b="14280"/>
          <a:stretch/>
        </p:blipFill>
        <p:spPr>
          <a:xfrm>
            <a:off x="5783760" y="2349000"/>
            <a:ext cx="3358800" cy="2158920"/>
          </a:xfrm>
          <a:prstGeom prst="rect">
            <a:avLst/>
          </a:prstGeom>
          <a:ln w="9525">
            <a:noFill/>
          </a:ln>
        </p:spPr>
      </p:pic>
      <p:pic>
        <p:nvPicPr>
          <p:cNvPr id="595" name="Picture 201" descr=""/>
          <p:cNvPicPr/>
          <p:nvPr/>
        </p:nvPicPr>
        <p:blipFill>
          <a:blip r:embed="rId4"/>
          <a:srcRect l="0" t="0" r="39173" b="15826"/>
          <a:stretch/>
        </p:blipFill>
        <p:spPr>
          <a:xfrm>
            <a:off x="5796000" y="0"/>
            <a:ext cx="2122200" cy="2202840"/>
          </a:xfrm>
          <a:prstGeom prst="rect">
            <a:avLst/>
          </a:prstGeom>
          <a:ln w="9525">
            <a:noFill/>
          </a:ln>
        </p:spPr>
      </p:pic>
      <p:pic>
        <p:nvPicPr>
          <p:cNvPr id="596" name="Picture 202" descr=""/>
          <p:cNvPicPr/>
          <p:nvPr/>
        </p:nvPicPr>
        <p:blipFill>
          <a:blip r:embed="rId5"/>
          <a:srcRect l="0" t="0" r="0" b="11682"/>
          <a:stretch/>
        </p:blipFill>
        <p:spPr>
          <a:xfrm>
            <a:off x="5817960" y="4653000"/>
            <a:ext cx="3324600" cy="22035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icture 203" descr="http://www.dsrny.com/projects/quadrant-house/quad-living-to-BR.jpg"/>
          <p:cNvPicPr/>
          <p:nvPr/>
        </p:nvPicPr>
        <p:blipFill>
          <a:blip r:embed="rId1"/>
          <a:stretch/>
        </p:blipFill>
        <p:spPr>
          <a:xfrm>
            <a:off x="0" y="764640"/>
            <a:ext cx="7907760" cy="6091920"/>
          </a:xfrm>
          <a:prstGeom prst="rect">
            <a:avLst/>
          </a:prstGeom>
          <a:ln w="0">
            <a:noFill/>
          </a:ln>
        </p:spPr>
      </p:pic>
      <p:sp>
        <p:nvSpPr>
          <p:cNvPr id="598" name="Retângulo 51"/>
          <p:cNvSpPr/>
          <p:nvPr/>
        </p:nvSpPr>
        <p:spPr>
          <a:xfrm>
            <a:off x="0" y="18864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QUADRANT HOUSE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Diller, Scofidio, Renfro,  2005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27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Rectangle 28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Interpretação topográfica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84" name="Picture 6" descr=""/>
          <p:cNvPicPr/>
          <p:nvPr/>
        </p:nvPicPr>
        <p:blipFill>
          <a:blip r:embed="rId2"/>
          <a:srcRect l="0" t="22094" r="0" b="0"/>
          <a:stretch/>
        </p:blipFill>
        <p:spPr>
          <a:xfrm>
            <a:off x="754200" y="3192480"/>
            <a:ext cx="3312720" cy="2541240"/>
          </a:xfrm>
          <a:prstGeom prst="rect">
            <a:avLst/>
          </a:prstGeom>
          <a:ln w="0">
            <a:noFill/>
          </a:ln>
        </p:spPr>
      </p:pic>
      <p:sp>
        <p:nvSpPr>
          <p:cNvPr id="185" name="Text Box 3"/>
          <p:cNvSpPr/>
          <p:nvPr/>
        </p:nvSpPr>
        <p:spPr>
          <a:xfrm>
            <a:off x="478440" y="2492280"/>
            <a:ext cx="4241880" cy="38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900" spc="-1" strike="noStrike">
                <a:solidFill>
                  <a:srgbClr val="000000"/>
                </a:solidFill>
                <a:latin typeface="Arial"/>
                <a:ea typeface="DejaVu Sans"/>
              </a:rPr>
              <a:t>b) Superfície uniformemente inclinada</a:t>
            </a:r>
            <a:endParaRPr b="0" lang="pt-BR" sz="1900" spc="-1" strike="noStrike">
              <a:latin typeface="Arial"/>
            </a:endParaRPr>
          </a:p>
        </p:txBody>
      </p:sp>
      <p:grpSp>
        <p:nvGrpSpPr>
          <p:cNvPr id="186" name="Group 2"/>
          <p:cNvGrpSpPr/>
          <p:nvPr/>
        </p:nvGrpSpPr>
        <p:grpSpPr>
          <a:xfrm>
            <a:off x="4356000" y="3141720"/>
            <a:ext cx="4319280" cy="3239640"/>
            <a:chOff x="4356000" y="3141720"/>
            <a:chExt cx="4319280" cy="3239640"/>
          </a:xfrm>
        </p:grpSpPr>
        <p:pic>
          <p:nvPicPr>
            <p:cNvPr id="187" name="Picture 8" descr=""/>
            <p:cNvPicPr/>
            <p:nvPr/>
          </p:nvPicPr>
          <p:blipFill>
            <a:blip r:embed="rId3"/>
            <a:srcRect l="0" t="17286" r="0" b="0"/>
            <a:stretch/>
          </p:blipFill>
          <p:spPr>
            <a:xfrm>
              <a:off x="4356000" y="3281400"/>
              <a:ext cx="4319280" cy="3099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8" name="Rectangle 29"/>
            <p:cNvSpPr/>
            <p:nvPr/>
          </p:nvSpPr>
          <p:spPr>
            <a:xfrm>
              <a:off x="4680000" y="3141720"/>
              <a:ext cx="1799640" cy="2869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9" name="Text Box 4"/>
          <p:cNvSpPr/>
          <p:nvPr/>
        </p:nvSpPr>
        <p:spPr>
          <a:xfrm>
            <a:off x="5083920" y="2471760"/>
            <a:ext cx="3261960" cy="67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900" spc="-1" strike="noStrike">
                <a:solidFill>
                  <a:srgbClr val="000000"/>
                </a:solidFill>
                <a:latin typeface="Arial"/>
                <a:ea typeface="DejaVu Sans"/>
              </a:rPr>
              <a:t>c) Superfície com inclinação 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9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pt-BR" sz="1900" spc="-1" strike="noStrike">
                <a:solidFill>
                  <a:srgbClr val="000000"/>
                </a:solidFill>
                <a:latin typeface="Arial"/>
                <a:ea typeface="DejaVu Sans"/>
              </a:rPr>
              <a:t>não uniforme</a:t>
            </a:r>
            <a:endParaRPr b="0" lang="pt-BR" sz="1900" spc="-1" strike="noStrike">
              <a:latin typeface="Arial"/>
            </a:endParaRPr>
          </a:p>
        </p:txBody>
      </p:sp>
      <p:sp>
        <p:nvSpPr>
          <p:cNvPr id="190" name="Rectangle 33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Picture 204" descr="http://www.dsrny.com/projects/quadrant-house/quad-on-site_cropped.jpg"/>
          <p:cNvPicPr/>
          <p:nvPr/>
        </p:nvPicPr>
        <p:blipFill>
          <a:blip r:embed="rId1"/>
          <a:stretch/>
        </p:blipFill>
        <p:spPr>
          <a:xfrm>
            <a:off x="3444840" y="2853000"/>
            <a:ext cx="5697720" cy="4003560"/>
          </a:xfrm>
          <a:prstGeom prst="rect">
            <a:avLst/>
          </a:prstGeom>
          <a:ln w="0">
            <a:noFill/>
          </a:ln>
        </p:spPr>
      </p:pic>
      <p:pic>
        <p:nvPicPr>
          <p:cNvPr id="600" name="Picture 205" descr="http://www.architecturaldigest.com/decor/archive/unbuilt_slideshow_102005/_jcr_content/par/cn_contentwell/par-main/cn_pagination_container/cn_slideshow/item0.rendition.slideshowHorizontal.hosl01_unbuilthouses.jpg"/>
          <p:cNvPicPr/>
          <p:nvPr/>
        </p:nvPicPr>
        <p:blipFill>
          <a:blip r:embed="rId2"/>
          <a:srcRect l="16476" t="0" r="21986" b="0"/>
          <a:stretch/>
        </p:blipFill>
        <p:spPr>
          <a:xfrm>
            <a:off x="216000" y="2829600"/>
            <a:ext cx="2986560" cy="4026960"/>
          </a:xfrm>
          <a:prstGeom prst="rect">
            <a:avLst/>
          </a:prstGeom>
          <a:ln w="0">
            <a:noFill/>
          </a:ln>
        </p:spPr>
      </p:pic>
      <p:pic>
        <p:nvPicPr>
          <p:cNvPr id="601" name="Picture 206" descr="http://www.arcspace.com/CropUp/-/media/26291/2Quadrant.jpg"/>
          <p:cNvPicPr/>
          <p:nvPr/>
        </p:nvPicPr>
        <p:blipFill>
          <a:blip r:embed="rId3"/>
          <a:stretch/>
        </p:blipFill>
        <p:spPr>
          <a:xfrm>
            <a:off x="3461760" y="0"/>
            <a:ext cx="5680800" cy="277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207" descr="C:\Users\Lídia\Pictures\Minhas digitalizações\2014-04 (abr)\digitalizar0007.jpg"/>
          <p:cNvPicPr/>
          <p:nvPr/>
        </p:nvPicPr>
        <p:blipFill>
          <a:blip r:embed="rId1"/>
          <a:srcRect l="4188" t="0" r="0" b="3872"/>
          <a:stretch/>
        </p:blipFill>
        <p:spPr>
          <a:xfrm>
            <a:off x="41760" y="2205000"/>
            <a:ext cx="5753160" cy="4678920"/>
          </a:xfrm>
          <a:prstGeom prst="rect">
            <a:avLst/>
          </a:prstGeom>
          <a:ln w="0">
            <a:noFill/>
          </a:ln>
        </p:spPr>
      </p:pic>
      <p:pic>
        <p:nvPicPr>
          <p:cNvPr id="603" name="Picture 208" descr="C:\Users\Lídia\Pictures\Minhas digitalizações\2014-04 (abr)\digitalizar0003.jpg"/>
          <p:cNvPicPr/>
          <p:nvPr/>
        </p:nvPicPr>
        <p:blipFill>
          <a:blip r:embed="rId2"/>
          <a:srcRect l="0" t="16229" r="52363" b="17773"/>
          <a:stretch/>
        </p:blipFill>
        <p:spPr>
          <a:xfrm>
            <a:off x="0" y="0"/>
            <a:ext cx="4570560" cy="2347560"/>
          </a:xfrm>
          <a:prstGeom prst="rect">
            <a:avLst/>
          </a:prstGeom>
          <a:ln w="0">
            <a:noFill/>
          </a:ln>
        </p:spPr>
      </p:pic>
      <p:sp>
        <p:nvSpPr>
          <p:cNvPr id="604" name="CaixaDeTexto 20"/>
          <p:cNvSpPr/>
          <p:nvPr/>
        </p:nvSpPr>
        <p:spPr>
          <a:xfrm>
            <a:off x="5580000" y="1628640"/>
            <a:ext cx="27349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CASE STUDY HOUSE n. 23 B e C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Koenig, 1958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605" name="Picture 209" descr="http://media-cache-ak0.pinimg.com/736x/03/64/04/036404fd94aa8d8c5e30b46bbcb651a1.jpg"/>
          <p:cNvPicPr/>
          <p:nvPr/>
        </p:nvPicPr>
        <p:blipFill>
          <a:blip r:embed="rId3"/>
          <a:stretch/>
        </p:blipFill>
        <p:spPr>
          <a:xfrm>
            <a:off x="5680800" y="2349000"/>
            <a:ext cx="3461760" cy="450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aixaDeTexto 21"/>
          <p:cNvSpPr/>
          <p:nvPr/>
        </p:nvSpPr>
        <p:spPr>
          <a:xfrm>
            <a:off x="0" y="36000"/>
            <a:ext cx="27349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CASE STUDY HOUSE n. 23 B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Koenig, 1958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607" name="Picture 210" descr="C:\Users\Lídia\Pictures\Minhas digitalizações\2014-04 (abr)\digitalizar0003.jpg"/>
          <p:cNvPicPr/>
          <p:nvPr/>
        </p:nvPicPr>
        <p:blipFill>
          <a:blip r:embed="rId1"/>
          <a:srcRect l="48426" t="0" r="0" b="9808"/>
          <a:stretch/>
        </p:blipFill>
        <p:spPr>
          <a:xfrm>
            <a:off x="0" y="3799800"/>
            <a:ext cx="4714560" cy="3056760"/>
          </a:xfrm>
          <a:prstGeom prst="rect">
            <a:avLst/>
          </a:prstGeom>
          <a:ln w="0">
            <a:noFill/>
          </a:ln>
        </p:spPr>
      </p:pic>
      <p:pic>
        <p:nvPicPr>
          <p:cNvPr id="608" name="Picture 211" descr="C:\Users\Lídia\Pictures\Minhas digitalizações\2014-04 (abr)\digitalizar0004.jpg"/>
          <p:cNvPicPr/>
          <p:nvPr/>
        </p:nvPicPr>
        <p:blipFill>
          <a:blip r:embed="rId2"/>
          <a:stretch/>
        </p:blipFill>
        <p:spPr>
          <a:xfrm>
            <a:off x="0" y="692640"/>
            <a:ext cx="4714560" cy="2999160"/>
          </a:xfrm>
          <a:prstGeom prst="rect">
            <a:avLst/>
          </a:prstGeom>
          <a:ln w="0">
            <a:noFill/>
          </a:ln>
        </p:spPr>
      </p:pic>
      <p:pic>
        <p:nvPicPr>
          <p:cNvPr id="609" name="Picture 212" descr="C:\Users\Lídia\Pictures\Minhas digitalizações\2014-04 (abr)\digitalizar0005.jpg"/>
          <p:cNvPicPr/>
          <p:nvPr/>
        </p:nvPicPr>
        <p:blipFill>
          <a:blip r:embed="rId3"/>
          <a:stretch/>
        </p:blipFill>
        <p:spPr>
          <a:xfrm>
            <a:off x="6436080" y="0"/>
            <a:ext cx="2706480" cy="3283560"/>
          </a:xfrm>
          <a:prstGeom prst="rect">
            <a:avLst/>
          </a:prstGeom>
          <a:ln w="0">
            <a:noFill/>
          </a:ln>
        </p:spPr>
      </p:pic>
      <p:pic>
        <p:nvPicPr>
          <p:cNvPr id="610" name="Picture 213" descr="C:\Users\Lídia\Pictures\Minhas digitalizações\2014-04 (abr)\digitalizar0006.jpg"/>
          <p:cNvPicPr/>
          <p:nvPr/>
        </p:nvPicPr>
        <p:blipFill>
          <a:blip r:embed="rId4"/>
          <a:stretch/>
        </p:blipFill>
        <p:spPr>
          <a:xfrm>
            <a:off x="6453360" y="3501000"/>
            <a:ext cx="2689200" cy="335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214" descr="C:\Users\Lídia\Pictures\Minhas digitalizações\2014-04 (abr)\digitalizar0008.jpg"/>
          <p:cNvPicPr/>
          <p:nvPr/>
        </p:nvPicPr>
        <p:blipFill>
          <a:blip r:embed="rId1"/>
          <a:srcRect l="0" t="33336" r="55462" b="6662"/>
          <a:stretch/>
        </p:blipFill>
        <p:spPr>
          <a:xfrm>
            <a:off x="5353920" y="4365000"/>
            <a:ext cx="3788640" cy="1942920"/>
          </a:xfrm>
          <a:prstGeom prst="rect">
            <a:avLst/>
          </a:prstGeom>
          <a:ln w="0">
            <a:noFill/>
          </a:ln>
        </p:spPr>
      </p:pic>
      <p:pic>
        <p:nvPicPr>
          <p:cNvPr id="612" name="Picture 215" descr="C:\Users\Lídia\Pictures\Minhas digitalizações\2014-04 (abr)\digitalizar0002.jpg"/>
          <p:cNvPicPr/>
          <p:nvPr/>
        </p:nvPicPr>
        <p:blipFill>
          <a:blip r:embed="rId2"/>
          <a:srcRect l="0" t="0" r="5373" b="0"/>
          <a:stretch/>
        </p:blipFill>
        <p:spPr>
          <a:xfrm>
            <a:off x="0" y="332640"/>
            <a:ext cx="5074560" cy="2577960"/>
          </a:xfrm>
          <a:prstGeom prst="rect">
            <a:avLst/>
          </a:prstGeom>
          <a:ln w="0">
            <a:noFill/>
          </a:ln>
        </p:spPr>
      </p:pic>
      <p:sp>
        <p:nvSpPr>
          <p:cNvPr id="613" name="CaixaDeTexto 22"/>
          <p:cNvSpPr/>
          <p:nvPr/>
        </p:nvSpPr>
        <p:spPr>
          <a:xfrm>
            <a:off x="5292000" y="1124640"/>
            <a:ext cx="27349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CASE STUDY HOUSE n. 23 C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Koenig, 1958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614" name="Picture 216" descr="C:\Users\Lídia\Pictures\Minhas digitalizações\2014-04 (abr)\digitalizar0009.jpg"/>
          <p:cNvPicPr/>
          <p:nvPr/>
        </p:nvPicPr>
        <p:blipFill>
          <a:blip r:embed="rId3"/>
          <a:stretch/>
        </p:blipFill>
        <p:spPr>
          <a:xfrm>
            <a:off x="0" y="2624040"/>
            <a:ext cx="5074560" cy="3683880"/>
          </a:xfrm>
          <a:prstGeom prst="rect">
            <a:avLst/>
          </a:prstGeom>
          <a:ln w="0">
            <a:noFill/>
          </a:ln>
        </p:spPr>
      </p:pic>
      <p:pic>
        <p:nvPicPr>
          <p:cNvPr id="615" name="Picture 217" descr="C:\Users\Lídia\Pictures\Minhas digitalizações\2014-04 (abr)\digitalizar0008.jpg"/>
          <p:cNvPicPr/>
          <p:nvPr/>
        </p:nvPicPr>
        <p:blipFill>
          <a:blip r:embed="rId4"/>
          <a:srcRect l="47147" t="12285" r="0" b="0"/>
          <a:stretch/>
        </p:blipFill>
        <p:spPr>
          <a:xfrm>
            <a:off x="5364000" y="1845000"/>
            <a:ext cx="3778560" cy="23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Picture 218" descr="C:\Users\Lídia\Pictures\Minhas digitalizações\2014-04 (abr)\digitalizar0009.jpg"/>
          <p:cNvPicPr/>
          <p:nvPr/>
        </p:nvPicPr>
        <p:blipFill>
          <a:blip r:embed="rId1"/>
          <a:stretch/>
        </p:blipFill>
        <p:spPr>
          <a:xfrm>
            <a:off x="0" y="116640"/>
            <a:ext cx="9142560" cy="663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aixaDeTexto 23"/>
          <p:cNvSpPr/>
          <p:nvPr/>
        </p:nvSpPr>
        <p:spPr>
          <a:xfrm>
            <a:off x="5364000" y="3420360"/>
            <a:ext cx="27349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CASE STUDY HOUSE n. 20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Buff, Straub e Hensman, 1958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618" name="Picture 219" descr="http://the189.com/wordpress/wp-content/uploads/2012/07/Visual-Acoustics-The-Modernism-of-Julius-Shulman-6.jpg"/>
          <p:cNvPicPr/>
          <p:nvPr/>
        </p:nvPicPr>
        <p:blipFill>
          <a:blip r:embed="rId1"/>
          <a:stretch/>
        </p:blipFill>
        <p:spPr>
          <a:xfrm>
            <a:off x="0" y="3209400"/>
            <a:ext cx="5295240" cy="3458520"/>
          </a:xfrm>
          <a:prstGeom prst="rect">
            <a:avLst/>
          </a:prstGeom>
          <a:ln w="0">
            <a:noFill/>
          </a:ln>
        </p:spPr>
      </p:pic>
      <p:pic>
        <p:nvPicPr>
          <p:cNvPr id="619" name="Picture 220" descr="http://dts4h52y4acn7.cloudfront.net/0131021303051004A8699C8EAFE539EFf.png"/>
          <p:cNvPicPr/>
          <p:nvPr/>
        </p:nvPicPr>
        <p:blipFill>
          <a:blip r:embed="rId2"/>
          <a:srcRect l="0" t="16432" r="0" b="0"/>
          <a:stretch/>
        </p:blipFill>
        <p:spPr>
          <a:xfrm>
            <a:off x="0" y="260640"/>
            <a:ext cx="5290560" cy="2846520"/>
          </a:xfrm>
          <a:prstGeom prst="rect">
            <a:avLst/>
          </a:prstGeom>
          <a:ln w="0">
            <a:noFill/>
          </a:ln>
        </p:spPr>
      </p:pic>
      <p:pic>
        <p:nvPicPr>
          <p:cNvPr id="620" name="Picture 221" descr="http://www.archigraphie.eu/wp-content/uploads/2010/03/Buff_Straub_Hensman-CSH_20-01.jpg"/>
          <p:cNvPicPr/>
          <p:nvPr/>
        </p:nvPicPr>
        <p:blipFill>
          <a:blip r:embed="rId3"/>
          <a:stretch/>
        </p:blipFill>
        <p:spPr>
          <a:xfrm>
            <a:off x="5390640" y="4077000"/>
            <a:ext cx="3751920" cy="256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icture 222" descr="C:\Users\Lídia\Pictures\Minhas digitalizações\2014-04 (abr)\digitalizar0001.jpg"/>
          <p:cNvPicPr/>
          <p:nvPr/>
        </p:nvPicPr>
        <p:blipFill>
          <a:blip r:embed="rId1"/>
          <a:srcRect l="11174" t="16819" r="17595" b="13595"/>
          <a:stretch/>
        </p:blipFill>
        <p:spPr>
          <a:xfrm>
            <a:off x="4748400" y="260640"/>
            <a:ext cx="4394160" cy="2590920"/>
          </a:xfrm>
          <a:prstGeom prst="rect">
            <a:avLst/>
          </a:prstGeom>
          <a:ln w="0">
            <a:noFill/>
          </a:ln>
        </p:spPr>
      </p:pic>
      <p:pic>
        <p:nvPicPr>
          <p:cNvPr id="622" name="Picture 223" descr="http://www.archigraphie.eu/wp-content/uploads/2010/03/Buff_Straub_Hensman-CSH_20-03.jpg"/>
          <p:cNvPicPr/>
          <p:nvPr/>
        </p:nvPicPr>
        <p:blipFill>
          <a:blip r:embed="rId2"/>
          <a:stretch/>
        </p:blipFill>
        <p:spPr>
          <a:xfrm flipH="1" rot="16200000">
            <a:off x="-1223640" y="1225080"/>
            <a:ext cx="6804720" cy="4354560"/>
          </a:xfrm>
          <a:prstGeom prst="rect">
            <a:avLst/>
          </a:prstGeom>
          <a:ln w="0">
            <a:noFill/>
          </a:ln>
        </p:spPr>
      </p:pic>
      <p:pic>
        <p:nvPicPr>
          <p:cNvPr id="623" name="Picture 224" descr="http://grainedit.com/wp-content/uploads/2007/11/saul_bass_modern_home.jpg"/>
          <p:cNvPicPr/>
          <p:nvPr/>
        </p:nvPicPr>
        <p:blipFill>
          <a:blip r:embed="rId3"/>
          <a:srcRect l="8343" t="0" r="8836" b="4275"/>
          <a:stretch/>
        </p:blipFill>
        <p:spPr>
          <a:xfrm>
            <a:off x="4727520" y="3069000"/>
            <a:ext cx="4415040" cy="331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225" descr="http://2.bp.blogspot.com/_NkGeuUyTvO4/SkO2hzCFzNI/AAAAAAAABdY/z-5z5D-Lpec/s400/The+Case+Study+House+%2320+(The+Bass+House),+Altadena,+CA.jpg"/>
          <p:cNvPicPr/>
          <p:nvPr/>
        </p:nvPicPr>
        <p:blipFill>
          <a:blip r:embed="rId1"/>
          <a:stretch/>
        </p:blipFill>
        <p:spPr>
          <a:xfrm>
            <a:off x="0" y="2033640"/>
            <a:ext cx="5650560" cy="3799440"/>
          </a:xfrm>
          <a:prstGeom prst="rect">
            <a:avLst/>
          </a:prstGeom>
          <a:ln w="0">
            <a:noFill/>
          </a:ln>
        </p:spPr>
      </p:pic>
      <p:pic>
        <p:nvPicPr>
          <p:cNvPr id="625" name="Picture 226" descr="http://ad009cdnb.archdaily.net/wp-content/uploads/2009/07/js02-528x433.jpg"/>
          <p:cNvPicPr/>
          <p:nvPr/>
        </p:nvPicPr>
        <p:blipFill>
          <a:blip r:embed="rId2"/>
          <a:stretch/>
        </p:blipFill>
        <p:spPr>
          <a:xfrm>
            <a:off x="5840640" y="692640"/>
            <a:ext cx="3301920" cy="2707560"/>
          </a:xfrm>
          <a:prstGeom prst="rect">
            <a:avLst/>
          </a:prstGeom>
          <a:ln w="0">
            <a:noFill/>
          </a:ln>
        </p:spPr>
      </p:pic>
      <p:pic>
        <p:nvPicPr>
          <p:cNvPr id="626" name="Picture 227" descr="http://blog.modernica.net/wp-content/uploads/2011/10/Case-Study-House-20-001.jpg"/>
          <p:cNvPicPr/>
          <p:nvPr/>
        </p:nvPicPr>
        <p:blipFill>
          <a:blip r:embed="rId3"/>
          <a:stretch/>
        </p:blipFill>
        <p:spPr>
          <a:xfrm>
            <a:off x="5868000" y="3545640"/>
            <a:ext cx="3274560" cy="225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icture 228" descr=""/>
          <p:cNvPicPr/>
          <p:nvPr/>
        </p:nvPicPr>
        <p:blipFill>
          <a:blip r:embed="rId1"/>
          <a:srcRect l="21402" t="15379" r="19682" b="6250"/>
          <a:stretch/>
        </p:blipFill>
        <p:spPr>
          <a:xfrm>
            <a:off x="0" y="-27360"/>
            <a:ext cx="9142560" cy="68670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Picture 229" descr=""/>
          <p:cNvPicPr/>
          <p:nvPr/>
        </p:nvPicPr>
        <p:blipFill>
          <a:blip r:embed="rId1"/>
          <a:srcRect l="21402" t="16357" r="19682" b="6250"/>
          <a:stretch/>
        </p:blipFill>
        <p:spPr>
          <a:xfrm>
            <a:off x="0" y="44640"/>
            <a:ext cx="9142560" cy="67806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36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Rectangle 37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Interpretação topográfica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93" name="Picture 7" descr=""/>
          <p:cNvPicPr/>
          <p:nvPr/>
        </p:nvPicPr>
        <p:blipFill>
          <a:blip r:embed="rId2"/>
          <a:srcRect l="0" t="34350" r="0" b="0"/>
          <a:stretch/>
        </p:blipFill>
        <p:spPr>
          <a:xfrm>
            <a:off x="684360" y="3068640"/>
            <a:ext cx="3952440" cy="1650600"/>
          </a:xfrm>
          <a:prstGeom prst="rect">
            <a:avLst/>
          </a:prstGeom>
          <a:ln w="0">
            <a:noFill/>
          </a:ln>
        </p:spPr>
      </p:pic>
      <p:pic>
        <p:nvPicPr>
          <p:cNvPr id="194" name="Picture 10" descr=""/>
          <p:cNvPicPr/>
          <p:nvPr/>
        </p:nvPicPr>
        <p:blipFill>
          <a:blip r:embed="rId3"/>
          <a:srcRect l="17187" t="35998" r="18172" b="27663"/>
          <a:stretch/>
        </p:blipFill>
        <p:spPr>
          <a:xfrm>
            <a:off x="468360" y="4581360"/>
            <a:ext cx="4033440" cy="169992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11" descr=""/>
          <p:cNvPicPr/>
          <p:nvPr/>
        </p:nvPicPr>
        <p:blipFill>
          <a:blip r:embed="rId4"/>
          <a:srcRect l="13253" t="37752" r="30962" b="18502"/>
          <a:stretch/>
        </p:blipFill>
        <p:spPr>
          <a:xfrm>
            <a:off x="4995720" y="4437000"/>
            <a:ext cx="3528720" cy="207612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12" descr=""/>
          <p:cNvPicPr/>
          <p:nvPr/>
        </p:nvPicPr>
        <p:blipFill>
          <a:blip r:embed="rId5"/>
          <a:srcRect l="0" t="28408" r="0" b="0"/>
          <a:stretch/>
        </p:blipFill>
        <p:spPr>
          <a:xfrm>
            <a:off x="4788000" y="2708280"/>
            <a:ext cx="3952440" cy="1800000"/>
          </a:xfrm>
          <a:prstGeom prst="rect">
            <a:avLst/>
          </a:prstGeom>
          <a:ln w="0">
            <a:noFill/>
          </a:ln>
        </p:spPr>
      </p:pic>
      <p:sp>
        <p:nvSpPr>
          <p:cNvPr id="197" name="Text Box 1"/>
          <p:cNvSpPr/>
          <p:nvPr/>
        </p:nvSpPr>
        <p:spPr>
          <a:xfrm>
            <a:off x="900000" y="3860640"/>
            <a:ext cx="431640" cy="30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20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8" name="Text Box 2"/>
          <p:cNvSpPr/>
          <p:nvPr/>
        </p:nvSpPr>
        <p:spPr>
          <a:xfrm>
            <a:off x="971640" y="3284640"/>
            <a:ext cx="431280" cy="30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9" name="Text Box 9"/>
          <p:cNvSpPr/>
          <p:nvPr/>
        </p:nvSpPr>
        <p:spPr>
          <a:xfrm>
            <a:off x="5075280" y="3129120"/>
            <a:ext cx="431280" cy="30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20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0" name="Text Box 10"/>
          <p:cNvSpPr/>
          <p:nvPr/>
        </p:nvSpPr>
        <p:spPr>
          <a:xfrm>
            <a:off x="4932360" y="3633840"/>
            <a:ext cx="431280" cy="30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1" name="Line 5"/>
          <p:cNvSpPr/>
          <p:nvPr/>
        </p:nvSpPr>
        <p:spPr>
          <a:xfrm flipH="1">
            <a:off x="6364440" y="3284640"/>
            <a:ext cx="71280" cy="431640"/>
          </a:xfrm>
          <a:prstGeom prst="line">
            <a:avLst/>
          </a:prstGeom>
          <a:ln w="5724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6"/>
          <p:cNvSpPr/>
          <p:nvPr/>
        </p:nvSpPr>
        <p:spPr>
          <a:xfrm flipH="1" flipV="1">
            <a:off x="6291000" y="3860640"/>
            <a:ext cx="144360" cy="432000"/>
          </a:xfrm>
          <a:prstGeom prst="line">
            <a:avLst/>
          </a:prstGeom>
          <a:ln w="5724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Line 7"/>
          <p:cNvSpPr/>
          <p:nvPr/>
        </p:nvSpPr>
        <p:spPr>
          <a:xfrm>
            <a:off x="2268360" y="4076640"/>
            <a:ext cx="71640" cy="432000"/>
          </a:xfrm>
          <a:prstGeom prst="line">
            <a:avLst/>
          </a:prstGeom>
          <a:ln w="5724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8"/>
          <p:cNvSpPr/>
          <p:nvPr/>
        </p:nvSpPr>
        <p:spPr>
          <a:xfrm flipV="1">
            <a:off x="2195640" y="3499920"/>
            <a:ext cx="144360" cy="360360"/>
          </a:xfrm>
          <a:prstGeom prst="line">
            <a:avLst/>
          </a:prstGeom>
          <a:ln w="5724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 Box 11"/>
          <p:cNvSpPr/>
          <p:nvPr/>
        </p:nvSpPr>
        <p:spPr>
          <a:xfrm>
            <a:off x="374760" y="2276640"/>
            <a:ext cx="4334760" cy="38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900" spc="-1" strike="noStrike">
                <a:solidFill>
                  <a:srgbClr val="000000"/>
                </a:solidFill>
                <a:latin typeface="Arial"/>
                <a:ea typeface="DejaVu Sans"/>
              </a:rPr>
              <a:t>d) Espigão (divisor de águas inclinado)</a:t>
            </a:r>
            <a:endParaRPr b="0" lang="pt-BR" sz="1900" spc="-1" strike="noStrike">
              <a:latin typeface="Arial"/>
            </a:endParaRPr>
          </a:p>
        </p:txBody>
      </p:sp>
      <p:sp>
        <p:nvSpPr>
          <p:cNvPr id="206" name="Text Box 12"/>
          <p:cNvSpPr/>
          <p:nvPr/>
        </p:nvSpPr>
        <p:spPr>
          <a:xfrm>
            <a:off x="4859280" y="2276640"/>
            <a:ext cx="4132080" cy="67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900" spc="-1" strike="noStrike">
                <a:solidFill>
                  <a:srgbClr val="000000"/>
                </a:solidFill>
                <a:latin typeface="Arial"/>
                <a:ea typeface="DejaVu Sans"/>
              </a:rPr>
              <a:t>e) Talvegue (linha de encontro de duas vertentes opostas)</a:t>
            </a:r>
            <a:endParaRPr b="0" lang="pt-BR" sz="1900" spc="-1" strike="noStrike">
              <a:latin typeface="Arial"/>
            </a:endParaRPr>
          </a:p>
        </p:txBody>
      </p:sp>
      <p:sp>
        <p:nvSpPr>
          <p:cNvPr id="207" name="Rectangle 38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Picture 230" descr=""/>
          <p:cNvPicPr/>
          <p:nvPr/>
        </p:nvPicPr>
        <p:blipFill>
          <a:blip r:embed="rId1"/>
          <a:srcRect l="21680" t="15748" r="19398" b="6484"/>
          <a:stretch/>
        </p:blipFill>
        <p:spPr>
          <a:xfrm>
            <a:off x="0" y="70560"/>
            <a:ext cx="9142560" cy="68133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Picture 231" descr=""/>
          <p:cNvPicPr/>
          <p:nvPr/>
        </p:nvPicPr>
        <p:blipFill>
          <a:blip r:embed="rId1"/>
          <a:srcRect l="5899" t="0" r="0" b="0"/>
          <a:stretch/>
        </p:blipFill>
        <p:spPr>
          <a:xfrm>
            <a:off x="-1080" y="361800"/>
            <a:ext cx="9145440" cy="60901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232" descr=""/>
          <p:cNvPicPr/>
          <p:nvPr/>
        </p:nvPicPr>
        <p:blipFill>
          <a:blip r:embed="rId1"/>
          <a:srcRect l="21402" t="16363" r="19682" b="6250"/>
          <a:stretch/>
        </p:blipFill>
        <p:spPr>
          <a:xfrm>
            <a:off x="0" y="44640"/>
            <a:ext cx="9142560" cy="67806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Picture 233" descr=""/>
          <p:cNvPicPr/>
          <p:nvPr/>
        </p:nvPicPr>
        <p:blipFill>
          <a:blip r:embed="rId1"/>
          <a:srcRect l="21402" t="16357" r="20238" b="6250"/>
          <a:stretch/>
        </p:blipFill>
        <p:spPr>
          <a:xfrm>
            <a:off x="0" y="0"/>
            <a:ext cx="9157680" cy="68565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Retângulo 3"/>
          <p:cNvSpPr/>
          <p:nvPr/>
        </p:nvSpPr>
        <p:spPr>
          <a:xfrm>
            <a:off x="0" y="-27360"/>
            <a:ext cx="9140040" cy="68814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aixaDeTexto 3"/>
          <p:cNvSpPr/>
          <p:nvPr/>
        </p:nvSpPr>
        <p:spPr>
          <a:xfrm>
            <a:off x="285840" y="257004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FIM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34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Rectangle 35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Interpretação topográfica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0" name="Text Box 5"/>
          <p:cNvSpPr/>
          <p:nvPr/>
        </p:nvSpPr>
        <p:spPr>
          <a:xfrm>
            <a:off x="622440" y="2205000"/>
            <a:ext cx="3444480" cy="96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900" spc="-1" strike="noStrike">
                <a:solidFill>
                  <a:srgbClr val="000000"/>
                </a:solidFill>
                <a:latin typeface="Arial"/>
                <a:ea typeface="DejaVu Sans"/>
              </a:rPr>
              <a:t>f) Elevação: as curvas de menor valor envolvem as de maior valor</a:t>
            </a:r>
            <a:endParaRPr b="0" lang="pt-BR" sz="1900" spc="-1" strike="noStrike">
              <a:latin typeface="Arial"/>
            </a:endParaRPr>
          </a:p>
        </p:txBody>
      </p:sp>
      <p:sp>
        <p:nvSpPr>
          <p:cNvPr id="211" name="Text Box 6"/>
          <p:cNvSpPr/>
          <p:nvPr/>
        </p:nvSpPr>
        <p:spPr>
          <a:xfrm>
            <a:off x="5076720" y="2205000"/>
            <a:ext cx="3444480" cy="125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900" spc="-1" strike="noStrike">
                <a:solidFill>
                  <a:srgbClr val="000000"/>
                </a:solidFill>
                <a:latin typeface="Arial"/>
                <a:ea typeface="DejaVu Sans"/>
              </a:rPr>
              <a:t>g) Depressão: as curvas de maior valor envolvem as de menor valor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pt-BR" sz="1900" spc="-1" strike="noStrike">
              <a:latin typeface="Arial"/>
            </a:endParaRPr>
          </a:p>
        </p:txBody>
      </p:sp>
      <p:pic>
        <p:nvPicPr>
          <p:cNvPr id="212" name="Picture 13" descr="depressao"/>
          <p:cNvPicPr/>
          <p:nvPr/>
        </p:nvPicPr>
        <p:blipFill>
          <a:blip r:embed="rId2"/>
          <a:srcRect l="53072" t="0" r="0" b="0"/>
          <a:stretch/>
        </p:blipFill>
        <p:spPr>
          <a:xfrm>
            <a:off x="5294160" y="3500280"/>
            <a:ext cx="2487240" cy="2665080"/>
          </a:xfrm>
          <a:prstGeom prst="rect">
            <a:avLst/>
          </a:prstGeom>
          <a:ln w="0">
            <a:noFill/>
          </a:ln>
        </p:spPr>
      </p:pic>
      <p:pic>
        <p:nvPicPr>
          <p:cNvPr id="213" name="Picture 14" descr="depressao"/>
          <p:cNvPicPr/>
          <p:nvPr/>
        </p:nvPicPr>
        <p:blipFill>
          <a:blip r:embed="rId3"/>
          <a:srcRect l="0" t="0" r="51366" b="0"/>
          <a:stretch/>
        </p:blipFill>
        <p:spPr>
          <a:xfrm>
            <a:off x="1116000" y="3429000"/>
            <a:ext cx="2698560" cy="2790360"/>
          </a:xfrm>
          <a:prstGeom prst="rect">
            <a:avLst/>
          </a:prstGeom>
          <a:ln w="0">
            <a:noFill/>
          </a:ln>
        </p:spPr>
      </p:pic>
      <p:sp>
        <p:nvSpPr>
          <p:cNvPr id="214" name="Rectangle 39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5" descr=""/>
          <p:cNvPicPr/>
          <p:nvPr/>
        </p:nvPicPr>
        <p:blipFill>
          <a:blip r:embed="rId1"/>
          <a:stretch/>
        </p:blipFill>
        <p:spPr>
          <a:xfrm>
            <a:off x="250920" y="2133720"/>
            <a:ext cx="8732520" cy="271260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16" descr=""/>
          <p:cNvPicPr/>
          <p:nvPr/>
        </p:nvPicPr>
        <p:blipFill>
          <a:blip r:embed="rId2"/>
          <a:stretch/>
        </p:blipFill>
        <p:spPr>
          <a:xfrm>
            <a:off x="250920" y="4724280"/>
            <a:ext cx="3033360" cy="82368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18" descr=""/>
          <p:cNvPicPr/>
          <p:nvPr/>
        </p:nvPicPr>
        <p:blipFill>
          <a:blip r:embed="rId3"/>
          <a:stretch/>
        </p:blipFill>
        <p:spPr>
          <a:xfrm>
            <a:off x="3562200" y="4724280"/>
            <a:ext cx="5184720" cy="652320"/>
          </a:xfrm>
          <a:prstGeom prst="rect">
            <a:avLst/>
          </a:prstGeom>
          <a:ln w="0">
            <a:noFill/>
          </a:ln>
        </p:spPr>
      </p:pic>
      <p:sp>
        <p:nvSpPr>
          <p:cNvPr id="218" name="Rectangle 42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Rectangle 43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Erros de representação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20" name="Rectangle 44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tângulo 2"/>
          <p:cNvSpPr/>
          <p:nvPr/>
        </p:nvSpPr>
        <p:spPr>
          <a:xfrm>
            <a:off x="0" y="-27360"/>
            <a:ext cx="9140040" cy="68814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aixaDeTexto 10"/>
          <p:cNvSpPr/>
          <p:nvPr/>
        </p:nvSpPr>
        <p:spPr>
          <a:xfrm>
            <a:off x="285840" y="2570040"/>
            <a:ext cx="694908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Taludes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tângulo 3"/>
          <p:cNvSpPr/>
          <p:nvPr/>
        </p:nvSpPr>
        <p:spPr>
          <a:xfrm>
            <a:off x="0" y="-27360"/>
            <a:ext cx="9140040" cy="68814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aixaDeTexto 3"/>
          <p:cNvSpPr/>
          <p:nvPr/>
        </p:nvSpPr>
        <p:spPr>
          <a:xfrm>
            <a:off x="285840" y="257004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INTRODUÇÃO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144080" y="-25200"/>
            <a:ext cx="6690960" cy="702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-114480" y="583560"/>
            <a:ext cx="9158400" cy="569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5840" y="71280"/>
            <a:ext cx="9137160" cy="663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tângulo 2"/>
          <p:cNvSpPr/>
          <p:nvPr/>
        </p:nvSpPr>
        <p:spPr>
          <a:xfrm>
            <a:off x="0" y="-27360"/>
            <a:ext cx="9140040" cy="68814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aixaDeTexto 10"/>
          <p:cNvSpPr/>
          <p:nvPr/>
        </p:nvSpPr>
        <p:spPr>
          <a:xfrm>
            <a:off x="285840" y="257004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Perfil do Terreno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"/>
          <p:cNvSpPr/>
          <p:nvPr/>
        </p:nvSpPr>
        <p:spPr>
          <a:xfrm>
            <a:off x="360000" y="548640"/>
            <a:ext cx="3631320" cy="481176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4320000" y="452520"/>
            <a:ext cx="4496400" cy="540792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354240" y="5713560"/>
            <a:ext cx="3962160" cy="9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pc="-1" strike="noStrike">
                <a:solidFill>
                  <a:srgbClr val="3f4143"/>
                </a:solidFill>
                <a:latin typeface="Arial"/>
                <a:ea typeface="DejaVu Sans"/>
              </a:rPr>
              <a:t>Fonte: MASCARÓ,J.L. LOTEAMENTOS URBANOS MASQUATRO EDITORA PORTO ALEGRE 2005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 rot="16200000">
            <a:off x="2271960" y="1014480"/>
            <a:ext cx="4831560" cy="6855480"/>
          </a:xfrm>
          <a:prstGeom prst="rect">
            <a:avLst/>
          </a:prstGeom>
          <a:ln w="0">
            <a:noFill/>
          </a:ln>
        </p:spPr>
      </p:pic>
      <p:sp>
        <p:nvSpPr>
          <p:cNvPr id="237" name="CaixaDeTexto 1"/>
          <p:cNvSpPr/>
          <p:nvPr/>
        </p:nvSpPr>
        <p:spPr>
          <a:xfrm>
            <a:off x="720000" y="18000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 rot="16200000">
            <a:off x="2271960" y="1014480"/>
            <a:ext cx="4831560" cy="6855480"/>
          </a:xfrm>
          <a:prstGeom prst="rect">
            <a:avLst/>
          </a:prstGeom>
          <a:ln w="0">
            <a:noFill/>
          </a:ln>
        </p:spPr>
      </p:pic>
      <p:sp>
        <p:nvSpPr>
          <p:cNvPr id="239" name="CaixaDeTexto 2"/>
          <p:cNvSpPr/>
          <p:nvPr/>
        </p:nvSpPr>
        <p:spPr>
          <a:xfrm>
            <a:off x="720000" y="18000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 rot="16200000">
            <a:off x="2271960" y="1014480"/>
            <a:ext cx="4831560" cy="6855480"/>
          </a:xfrm>
          <a:prstGeom prst="rect">
            <a:avLst/>
          </a:prstGeom>
          <a:ln w="0">
            <a:noFill/>
          </a:ln>
        </p:spPr>
      </p:pic>
      <p:sp>
        <p:nvSpPr>
          <p:cNvPr id="241" name="CaixaDeTexto 4"/>
          <p:cNvSpPr/>
          <p:nvPr/>
        </p:nvSpPr>
        <p:spPr>
          <a:xfrm>
            <a:off x="720000" y="18000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 rot="16200000">
            <a:off x="2074320" y="-261000"/>
            <a:ext cx="4831560" cy="6855480"/>
          </a:xfrm>
          <a:prstGeom prst="rect">
            <a:avLst/>
          </a:prstGeom>
          <a:ln w="0">
            <a:noFill/>
          </a:ln>
        </p:spPr>
      </p:pic>
      <p:sp>
        <p:nvSpPr>
          <p:cNvPr id="243" name="CaixaDeTexto 5"/>
          <p:cNvSpPr/>
          <p:nvPr/>
        </p:nvSpPr>
        <p:spPr>
          <a:xfrm>
            <a:off x="720000" y="18000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 rot="16200000">
            <a:off x="2091960" y="970200"/>
            <a:ext cx="4831560" cy="6855480"/>
          </a:xfrm>
          <a:prstGeom prst="rect">
            <a:avLst/>
          </a:prstGeom>
          <a:ln w="0">
            <a:noFill/>
          </a:ln>
        </p:spPr>
      </p:pic>
      <p:sp>
        <p:nvSpPr>
          <p:cNvPr id="245" name="CaixaDeTexto 6"/>
          <p:cNvSpPr/>
          <p:nvPr/>
        </p:nvSpPr>
        <p:spPr>
          <a:xfrm>
            <a:off x="720000" y="18000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aixaDeTexto 3"/>
          <p:cNvSpPr/>
          <p:nvPr/>
        </p:nvSpPr>
        <p:spPr>
          <a:xfrm>
            <a:off x="285840" y="404640"/>
            <a:ext cx="6946560" cy="12776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c00000"/>
                </a:solidFill>
                <a:latin typeface="Calibri"/>
                <a:ea typeface="DejaVu Sans"/>
              </a:rPr>
              <a:t>PROJETO</a:t>
            </a:r>
            <a:endParaRPr b="0" lang="pt-BR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c00000"/>
                </a:solidFill>
                <a:latin typeface="Calibri"/>
                <a:ea typeface="DejaVu Sans"/>
              </a:rPr>
              <a:t>APLICAÇÃO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130" name="Imagem 8" descr="quaterno contemporâneo.jpg"/>
          <p:cNvPicPr/>
          <p:nvPr/>
        </p:nvPicPr>
        <p:blipFill>
          <a:blip r:embed="rId1"/>
          <a:stretch/>
        </p:blipFill>
        <p:spPr>
          <a:xfrm>
            <a:off x="2655360" y="2493000"/>
            <a:ext cx="6305040" cy="3948480"/>
          </a:xfrm>
          <a:prstGeom prst="rect">
            <a:avLst/>
          </a:prstGeom>
          <a:ln w="9525">
            <a:noFill/>
          </a:ln>
        </p:spPr>
      </p:pic>
      <p:sp>
        <p:nvSpPr>
          <p:cNvPr id="131" name="Rectangle 1"/>
          <p:cNvSpPr/>
          <p:nvPr/>
        </p:nvSpPr>
        <p:spPr>
          <a:xfrm>
            <a:off x="323640" y="2421000"/>
            <a:ext cx="2372400" cy="39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programa, lugar e construção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: estimulantes da forma, pela sua presença constante, com maior ou menor intensidade, na origem e no desenvolvimento do processo projetual.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estruturas formais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:     princípio ordenador segundo o qual uma série de elementos, governados  por relações precisas, adquirem uma determinada estrutura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2" name="Rectangle 1"/>
          <p:cNvSpPr/>
          <p:nvPr/>
        </p:nvSpPr>
        <p:spPr>
          <a:xfrm>
            <a:off x="3348000" y="1074240"/>
            <a:ext cx="18684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CONDIÇÕES INTERNAS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3" name="Rectangle 1"/>
          <p:cNvSpPr/>
          <p:nvPr/>
        </p:nvSpPr>
        <p:spPr>
          <a:xfrm>
            <a:off x="6300360" y="1074240"/>
            <a:ext cx="18684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CONDIÇÕES EXTERNAS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4" name="Rectangle 1"/>
          <p:cNvSpPr/>
          <p:nvPr/>
        </p:nvSpPr>
        <p:spPr>
          <a:xfrm>
            <a:off x="5580000" y="1074240"/>
            <a:ext cx="500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35" name="Rectangle 1"/>
          <p:cNvSpPr/>
          <p:nvPr/>
        </p:nvSpPr>
        <p:spPr>
          <a:xfrm>
            <a:off x="2843640" y="1866240"/>
            <a:ext cx="23724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estruturas formais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6" name="Rectangle 1"/>
          <p:cNvSpPr/>
          <p:nvPr/>
        </p:nvSpPr>
        <p:spPr>
          <a:xfrm>
            <a:off x="6300360" y="1866240"/>
            <a:ext cx="26604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programa, lugar e construção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7" name="Rectangle 1"/>
          <p:cNvSpPr/>
          <p:nvPr/>
        </p:nvSpPr>
        <p:spPr>
          <a:xfrm>
            <a:off x="6300360" y="332640"/>
            <a:ext cx="26604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PREMISSAS CONDICIONANTES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8" name="Rectangle 1"/>
          <p:cNvSpPr/>
          <p:nvPr/>
        </p:nvSpPr>
        <p:spPr>
          <a:xfrm>
            <a:off x="3420000" y="332640"/>
            <a:ext cx="17964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INTENÇÃO PLÁSTICA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 rot="16200000">
            <a:off x="2091960" y="1014480"/>
            <a:ext cx="4831560" cy="6855480"/>
          </a:xfrm>
          <a:prstGeom prst="rect">
            <a:avLst/>
          </a:prstGeom>
          <a:ln w="0">
            <a:noFill/>
          </a:ln>
        </p:spPr>
      </p:pic>
      <p:sp>
        <p:nvSpPr>
          <p:cNvPr id="247" name="CaixaDeTexto 7"/>
          <p:cNvSpPr/>
          <p:nvPr/>
        </p:nvSpPr>
        <p:spPr>
          <a:xfrm>
            <a:off x="720000" y="18000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 rot="16200000">
            <a:off x="2271960" y="970200"/>
            <a:ext cx="4831560" cy="6855480"/>
          </a:xfrm>
          <a:prstGeom prst="rect">
            <a:avLst/>
          </a:prstGeom>
          <a:ln w="0">
            <a:noFill/>
          </a:ln>
        </p:spPr>
      </p:pic>
      <p:sp>
        <p:nvSpPr>
          <p:cNvPr id="249" name="CaixaDeTexto 8"/>
          <p:cNvSpPr/>
          <p:nvPr/>
        </p:nvSpPr>
        <p:spPr>
          <a:xfrm>
            <a:off x="720000" y="18000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tângulo 1"/>
          <p:cNvSpPr/>
          <p:nvPr/>
        </p:nvSpPr>
        <p:spPr>
          <a:xfrm>
            <a:off x="0" y="-27360"/>
            <a:ext cx="9140040" cy="68814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aixaDeTexto 9"/>
          <p:cNvSpPr/>
          <p:nvPr/>
        </p:nvSpPr>
        <p:spPr>
          <a:xfrm>
            <a:off x="285840" y="257004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2. Implantação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m 2" descr=""/>
          <p:cNvPicPr/>
          <p:nvPr/>
        </p:nvPicPr>
        <p:blipFill>
          <a:blip r:embed="rId1"/>
          <a:srcRect l="0" t="23720" r="0" b="26929"/>
          <a:stretch/>
        </p:blipFill>
        <p:spPr>
          <a:xfrm>
            <a:off x="-5760" y="2277000"/>
            <a:ext cx="9140040" cy="3380400"/>
          </a:xfrm>
          <a:prstGeom prst="rect">
            <a:avLst/>
          </a:prstGeom>
          <a:ln w="0">
            <a:noFill/>
          </a:ln>
        </p:spPr>
      </p:pic>
      <p:sp>
        <p:nvSpPr>
          <p:cNvPr id="253" name="CaixaDeTexto 3"/>
          <p:cNvSpPr/>
          <p:nvPr/>
        </p:nvSpPr>
        <p:spPr>
          <a:xfrm>
            <a:off x="285840" y="260640"/>
            <a:ext cx="6946560" cy="1186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TERRENO INCLINADO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IMPLANTAÇÃO, COMO ASSENTAR?!</a:t>
            </a: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9140040" cy="685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0040" cy="685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m 1" descr=""/>
          <p:cNvPicPr/>
          <p:nvPr/>
        </p:nvPicPr>
        <p:blipFill>
          <a:blip r:embed="rId1"/>
          <a:stretch/>
        </p:blipFill>
        <p:spPr>
          <a:xfrm>
            <a:off x="1800" y="0"/>
            <a:ext cx="9136800" cy="685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tângulo 3"/>
          <p:cNvSpPr/>
          <p:nvPr/>
        </p:nvSpPr>
        <p:spPr>
          <a:xfrm>
            <a:off x="0" y="-27360"/>
            <a:ext cx="9140040" cy="68814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aixaDeTexto 3"/>
          <p:cNvSpPr/>
          <p:nvPr/>
        </p:nvSpPr>
        <p:spPr>
          <a:xfrm>
            <a:off x="285840" y="2570040"/>
            <a:ext cx="694944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Exemplos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tângulo 6"/>
          <p:cNvSpPr/>
          <p:nvPr/>
        </p:nvSpPr>
        <p:spPr>
          <a:xfrm>
            <a:off x="0" y="1196640"/>
            <a:ext cx="9142560" cy="14385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Retângulo 7"/>
          <p:cNvSpPr/>
          <p:nvPr/>
        </p:nvSpPr>
        <p:spPr>
          <a:xfrm>
            <a:off x="439200" y="1268640"/>
            <a:ext cx="858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VOLUME COM VAZIO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1" name="Retângulo 8"/>
          <p:cNvSpPr/>
          <p:nvPr/>
        </p:nvSpPr>
        <p:spPr>
          <a:xfrm>
            <a:off x="467640" y="1917000"/>
            <a:ext cx="7991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projeto que organiza os volumes e ambientes a partir da articulação com um vazio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2" name="Imagem 6" descr=""/>
          <p:cNvPicPr/>
          <p:nvPr/>
        </p:nvPicPr>
        <p:blipFill>
          <a:blip r:embed="rId1"/>
          <a:srcRect l="7476" t="51050" r="11413" b="25848"/>
          <a:stretch/>
        </p:blipFill>
        <p:spPr>
          <a:xfrm>
            <a:off x="467640" y="3501000"/>
            <a:ext cx="7415280" cy="158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17" descr="http://4.bp.blogspot.com/_A9toenZhjNQ/TVGuFq_qQcI/AAAAAAAAABg/ermn5xMG3ps/s1600/proyecto%2Bcasas%2Bpatio.JPG"/>
          <p:cNvPicPr/>
          <p:nvPr/>
        </p:nvPicPr>
        <p:blipFill>
          <a:blip r:embed="rId1"/>
          <a:stretch/>
        </p:blipFill>
        <p:spPr>
          <a:xfrm rot="16200000">
            <a:off x="3708360" y="1423800"/>
            <a:ext cx="6667920" cy="4200120"/>
          </a:xfrm>
          <a:prstGeom prst="rect">
            <a:avLst/>
          </a:prstGeom>
          <a:ln w="0">
            <a:noFill/>
          </a:ln>
        </p:spPr>
      </p:pic>
      <p:pic>
        <p:nvPicPr>
          <p:cNvPr id="264" name="Picture 19" descr="archiveofaffinities:&#10;&#10;Mies van der Rohe, Group of Three Court Houses, Project, 1938 &#10;"/>
          <p:cNvPicPr/>
          <p:nvPr/>
        </p:nvPicPr>
        <p:blipFill>
          <a:blip r:embed="rId2"/>
          <a:stretch/>
        </p:blipFill>
        <p:spPr>
          <a:xfrm>
            <a:off x="0" y="620640"/>
            <a:ext cx="4969440" cy="3772440"/>
          </a:xfrm>
          <a:prstGeom prst="rect">
            <a:avLst/>
          </a:prstGeom>
          <a:ln w="0">
            <a:noFill/>
          </a:ln>
        </p:spPr>
      </p:pic>
      <p:sp>
        <p:nvSpPr>
          <p:cNvPr id="265" name="CaixaDeTexto 12"/>
          <p:cNvSpPr/>
          <p:nvPr/>
        </p:nvSpPr>
        <p:spPr>
          <a:xfrm>
            <a:off x="118440" y="4293000"/>
            <a:ext cx="4318920" cy="8197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DE 3 PÁTIOS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Mies van der Rohe, 1931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tângulo 3"/>
          <p:cNvSpPr/>
          <p:nvPr/>
        </p:nvSpPr>
        <p:spPr>
          <a:xfrm>
            <a:off x="0" y="-27360"/>
            <a:ext cx="9140040" cy="68814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aixaDeTexto 3"/>
          <p:cNvSpPr/>
          <p:nvPr/>
        </p:nvSpPr>
        <p:spPr>
          <a:xfrm>
            <a:off x="285840" y="257004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Definições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0" descr="http://3.bp.blogspot.com/_24xN5ZIoNjQ/S-8bluAjjmI/AAAAAAAAAuU/jwvB2VHAm28/s1600/09_Mies_Casa3Patios_pl.jpg"/>
          <p:cNvPicPr/>
          <p:nvPr/>
        </p:nvPicPr>
        <p:blipFill>
          <a:blip r:embed="rId1"/>
          <a:srcRect l="0" t="0" r="2753" b="0"/>
          <a:stretch/>
        </p:blipFill>
        <p:spPr>
          <a:xfrm rot="16200000">
            <a:off x="-480600" y="1517040"/>
            <a:ext cx="6374160" cy="386424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1" descr="http://www.moma.org/collection_images/resized/999/w500h420/CRI_244999.jpg"/>
          <p:cNvPicPr/>
          <p:nvPr/>
        </p:nvPicPr>
        <p:blipFill>
          <a:blip r:embed="rId2">
            <a:lum contrast="10000"/>
          </a:blip>
          <a:srcRect l="0" t="10599" r="0" b="0"/>
          <a:stretch/>
        </p:blipFill>
        <p:spPr>
          <a:xfrm>
            <a:off x="5369760" y="0"/>
            <a:ext cx="3772800" cy="256500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22" descr="http://www.artic.edu/aic/collections/citi/images/standard/WebLarge/WebImg_000153/4881_1638332.jpg"/>
          <p:cNvPicPr/>
          <p:nvPr/>
        </p:nvPicPr>
        <p:blipFill>
          <a:blip r:embed="rId3"/>
          <a:srcRect l="0" t="19262" r="0" b="0"/>
          <a:stretch/>
        </p:blipFill>
        <p:spPr>
          <a:xfrm>
            <a:off x="5433480" y="4797000"/>
            <a:ext cx="3709080" cy="205956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23" descr="http://www.moma.org/collection_images/resized/954/w500h420/CRI_202954.jpg"/>
          <p:cNvPicPr/>
          <p:nvPr/>
        </p:nvPicPr>
        <p:blipFill>
          <a:blip r:embed="rId4"/>
          <a:srcRect l="0" t="22568" r="0" b="19390"/>
          <a:stretch/>
        </p:blipFill>
        <p:spPr>
          <a:xfrm>
            <a:off x="5409360" y="2781000"/>
            <a:ext cx="3733200" cy="172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24" descr="http://classconnection.s3.amazonaws.com/873/flashcards/788873/png/screen_shot_2012-03-03_at_1.47.27_am1330757388796.png"/>
          <p:cNvPicPr/>
          <p:nvPr/>
        </p:nvPicPr>
        <p:blipFill>
          <a:blip r:embed="rId1"/>
          <a:srcRect l="50249" t="0" r="2239" b="50019"/>
          <a:stretch/>
        </p:blipFill>
        <p:spPr>
          <a:xfrm>
            <a:off x="6212520" y="0"/>
            <a:ext cx="2930040" cy="256176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25" descr="http://www.urbipedia.org/images/b/bf/MiesVanDerRohe.CasaHubbe.Planta.jpg"/>
          <p:cNvPicPr/>
          <p:nvPr/>
        </p:nvPicPr>
        <p:blipFill>
          <a:blip r:embed="rId2"/>
          <a:stretch/>
        </p:blipFill>
        <p:spPr>
          <a:xfrm rot="16200000">
            <a:off x="-10800" y="1609560"/>
            <a:ext cx="6096600" cy="4265280"/>
          </a:xfrm>
          <a:prstGeom prst="rect">
            <a:avLst/>
          </a:prstGeom>
          <a:ln w="0">
            <a:noFill/>
          </a:ln>
        </p:spPr>
      </p:pic>
      <p:pic>
        <p:nvPicPr>
          <p:cNvPr id="272" name="Picture 26" descr="http://classconnection.s3.amazonaws.com/873/flashcards/788873/png/screen_shot_2012-03-03_at_1.47.27_am1330757388796.png"/>
          <p:cNvPicPr/>
          <p:nvPr/>
        </p:nvPicPr>
        <p:blipFill>
          <a:blip r:embed="rId3"/>
          <a:srcRect l="0" t="53036" r="49847" b="2222"/>
          <a:stretch/>
        </p:blipFill>
        <p:spPr>
          <a:xfrm>
            <a:off x="6167160" y="2394720"/>
            <a:ext cx="2947680" cy="21848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27" descr="http://classconnection.s3.amazonaws.com/873/flashcards/788873/png/screen_shot_2012-03-03_at_1.47.27_am1330757388796.png"/>
          <p:cNvPicPr/>
          <p:nvPr/>
        </p:nvPicPr>
        <p:blipFill>
          <a:blip r:embed="rId4"/>
          <a:srcRect l="50249" t="53036" r="1704" b="2222"/>
          <a:stretch/>
        </p:blipFill>
        <p:spPr>
          <a:xfrm>
            <a:off x="6179400" y="4564080"/>
            <a:ext cx="2963160" cy="2292480"/>
          </a:xfrm>
          <a:prstGeom prst="rect">
            <a:avLst/>
          </a:prstGeom>
          <a:ln w="0">
            <a:noFill/>
          </a:ln>
        </p:spPr>
      </p:pic>
      <p:sp>
        <p:nvSpPr>
          <p:cNvPr id="274" name="CaixaDeTexto 13"/>
          <p:cNvSpPr/>
          <p:nvPr/>
        </p:nvSpPr>
        <p:spPr>
          <a:xfrm>
            <a:off x="971640" y="0"/>
            <a:ext cx="4318920" cy="8197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HUBE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Mies van der Rohe, 1934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m 7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m 9" descr=""/>
          <p:cNvPicPr/>
          <p:nvPr/>
        </p:nvPicPr>
        <p:blipFill>
          <a:blip r:embed="rId1"/>
          <a:srcRect l="57874" t="33202" r="0" b="29412"/>
          <a:stretch/>
        </p:blipFill>
        <p:spPr>
          <a:xfrm rot="5400000">
            <a:off x="-1121760" y="1145160"/>
            <a:ext cx="6856560" cy="4563720"/>
          </a:xfrm>
          <a:prstGeom prst="rect">
            <a:avLst/>
          </a:prstGeom>
          <a:ln w="0">
            <a:noFill/>
          </a:ln>
        </p:spPr>
      </p:pic>
      <p:pic>
        <p:nvPicPr>
          <p:cNvPr id="277" name="Imagem 10" descr=""/>
          <p:cNvPicPr/>
          <p:nvPr/>
        </p:nvPicPr>
        <p:blipFill>
          <a:blip r:embed="rId2"/>
          <a:srcRect l="0" t="0" r="0" b="11150"/>
          <a:stretch/>
        </p:blipFill>
        <p:spPr>
          <a:xfrm>
            <a:off x="3996000" y="0"/>
            <a:ext cx="514656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m 11" descr=""/>
          <p:cNvPicPr/>
          <p:nvPr/>
        </p:nvPicPr>
        <p:blipFill>
          <a:blip r:embed="rId1"/>
          <a:srcRect l="0" t="0" r="0" b="14950"/>
          <a:stretch/>
        </p:blipFill>
        <p:spPr>
          <a:xfrm>
            <a:off x="0" y="12960"/>
            <a:ext cx="6475320" cy="4129920"/>
          </a:xfrm>
          <a:prstGeom prst="rect">
            <a:avLst/>
          </a:prstGeom>
          <a:ln w="0">
            <a:noFill/>
          </a:ln>
        </p:spPr>
      </p:pic>
      <p:pic>
        <p:nvPicPr>
          <p:cNvPr id="279" name="Imagem 12" descr=""/>
          <p:cNvPicPr/>
          <p:nvPr/>
        </p:nvPicPr>
        <p:blipFill>
          <a:blip r:embed="rId2"/>
          <a:srcRect l="9449" t="0" r="7787" b="31696"/>
          <a:stretch/>
        </p:blipFill>
        <p:spPr>
          <a:xfrm>
            <a:off x="4175280" y="3782520"/>
            <a:ext cx="4967280" cy="3074040"/>
          </a:xfrm>
          <a:prstGeom prst="rect">
            <a:avLst/>
          </a:prstGeom>
          <a:ln w="0">
            <a:noFill/>
          </a:ln>
        </p:spPr>
      </p:pic>
      <p:pic>
        <p:nvPicPr>
          <p:cNvPr id="280" name="Imagem 13" descr=""/>
          <p:cNvPicPr/>
          <p:nvPr/>
        </p:nvPicPr>
        <p:blipFill>
          <a:blip r:embed="rId3"/>
          <a:stretch/>
        </p:blipFill>
        <p:spPr>
          <a:xfrm>
            <a:off x="0" y="3782520"/>
            <a:ext cx="4098960" cy="307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m 14" descr=""/>
          <p:cNvPicPr/>
          <p:nvPr/>
        </p:nvPicPr>
        <p:blipFill>
          <a:blip r:embed="rId1"/>
          <a:srcRect l="0" t="0" r="0" b="12756"/>
          <a:stretch/>
        </p:blipFill>
        <p:spPr>
          <a:xfrm>
            <a:off x="5224320" y="4293000"/>
            <a:ext cx="3918240" cy="2563560"/>
          </a:xfrm>
          <a:prstGeom prst="rect">
            <a:avLst/>
          </a:prstGeom>
          <a:ln w="0">
            <a:noFill/>
          </a:ln>
        </p:spPr>
      </p:pic>
      <p:pic>
        <p:nvPicPr>
          <p:cNvPr id="282" name="Imagem 15" descr=""/>
          <p:cNvPicPr/>
          <p:nvPr/>
        </p:nvPicPr>
        <p:blipFill>
          <a:blip r:embed="rId2"/>
          <a:srcRect l="14563" t="0" r="17713" b="9050"/>
          <a:stretch/>
        </p:blipFill>
        <p:spPr>
          <a:xfrm>
            <a:off x="5219640" y="-17640"/>
            <a:ext cx="3944880" cy="3973320"/>
          </a:xfrm>
          <a:prstGeom prst="rect">
            <a:avLst/>
          </a:prstGeom>
          <a:ln w="0">
            <a:noFill/>
          </a:ln>
        </p:spPr>
      </p:pic>
      <p:pic>
        <p:nvPicPr>
          <p:cNvPr id="283" name="Imagem 16" descr=""/>
          <p:cNvPicPr/>
          <p:nvPr/>
        </p:nvPicPr>
        <p:blipFill>
          <a:blip r:embed="rId3"/>
          <a:srcRect l="0" t="6950" r="42126" b="22698"/>
          <a:stretch/>
        </p:blipFill>
        <p:spPr>
          <a:xfrm>
            <a:off x="720" y="-2520"/>
            <a:ext cx="4710600" cy="4294080"/>
          </a:xfrm>
          <a:prstGeom prst="rect">
            <a:avLst/>
          </a:prstGeom>
          <a:ln w="0">
            <a:noFill/>
          </a:ln>
        </p:spPr>
      </p:pic>
      <p:pic>
        <p:nvPicPr>
          <p:cNvPr id="284" name="Imagem 17" descr=""/>
          <p:cNvPicPr/>
          <p:nvPr/>
        </p:nvPicPr>
        <p:blipFill>
          <a:blip r:embed="rId4"/>
          <a:srcRect l="57874" t="8378" r="13776" b="69816"/>
          <a:stretch/>
        </p:blipFill>
        <p:spPr>
          <a:xfrm>
            <a:off x="234720" y="4409640"/>
            <a:ext cx="4242240" cy="244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28" descr="Resultado de imagem para CASA OSCAR AMERICANO"/>
          <p:cNvPicPr/>
          <p:nvPr/>
        </p:nvPicPr>
        <p:blipFill>
          <a:blip r:embed="rId1"/>
          <a:stretch/>
        </p:blipFill>
        <p:spPr>
          <a:xfrm>
            <a:off x="0" y="380880"/>
            <a:ext cx="9142560" cy="609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9" descr="Resultado de imagem para CASA OSCAR AMERICANO"/>
          <p:cNvPicPr/>
          <p:nvPr/>
        </p:nvPicPr>
        <p:blipFill>
          <a:blip r:embed="rId1"/>
          <a:stretch/>
        </p:blipFill>
        <p:spPr>
          <a:xfrm>
            <a:off x="1200240" y="1181160"/>
            <a:ext cx="6742440" cy="449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m 18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  <p:pic>
        <p:nvPicPr>
          <p:cNvPr id="288" name="Imagem 19" descr=""/>
          <p:cNvPicPr/>
          <p:nvPr/>
        </p:nvPicPr>
        <p:blipFill>
          <a:blip r:embed="rId2"/>
          <a:srcRect l="0" t="11241" r="0" b="22832"/>
          <a:stretch/>
        </p:blipFill>
        <p:spPr>
          <a:xfrm>
            <a:off x="0" y="4941000"/>
            <a:ext cx="3855600" cy="190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m 20" descr=""/>
          <p:cNvPicPr/>
          <p:nvPr/>
        </p:nvPicPr>
        <p:blipFill>
          <a:blip r:embed="rId1"/>
          <a:stretch/>
        </p:blipFill>
        <p:spPr>
          <a:xfrm>
            <a:off x="2880" y="0"/>
            <a:ext cx="913680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"/>
          <p:cNvSpPr/>
          <p:nvPr/>
        </p:nvSpPr>
        <p:spPr>
          <a:xfrm>
            <a:off x="509040" y="288000"/>
            <a:ext cx="7877880" cy="636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Geodésia: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Técnica de medição e divisão de terras. Modernamente, esse campo de conhecimento passou a incluir o estudo do campo gravitacional terrestre e da superfície oceânica.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Leva em conta a curvatura da terra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Topografia: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Ciência que estuda as características na superfície de algum território - tais como: relevo, declínio ou outro acidente geográfico.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Não leva em conta a curvatura da terra. Pode ser aplicada em dimensões inferiores à 30 km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Cartografia: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 cartografia é a área do conhecimento que estuda, analisa e produz plantas, mapas, cartogramas e todos os tipos de representações gráficas do espaço. Assim, esse conjunto de técnicas científicas e até artísticas busca elaborar documentos que representem, de forma reduzida, as características de uma determinada localidade.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m 21" descr=""/>
          <p:cNvPicPr/>
          <p:nvPr/>
        </p:nvPicPr>
        <p:blipFill>
          <a:blip r:embed="rId1"/>
          <a:srcRect l="0" t="0" r="0" b="12199"/>
          <a:stretch/>
        </p:blipFill>
        <p:spPr>
          <a:xfrm>
            <a:off x="4269240" y="3776400"/>
            <a:ext cx="4896720" cy="3224160"/>
          </a:xfrm>
          <a:prstGeom prst="rect">
            <a:avLst/>
          </a:prstGeom>
          <a:ln w="0">
            <a:noFill/>
          </a:ln>
        </p:spPr>
      </p:pic>
      <p:pic>
        <p:nvPicPr>
          <p:cNvPr id="291" name="Imagem 22" descr=""/>
          <p:cNvPicPr/>
          <p:nvPr/>
        </p:nvPicPr>
        <p:blipFill>
          <a:blip r:embed="rId2"/>
          <a:srcRect l="1937" t="0" r="1933" b="8001"/>
          <a:stretch/>
        </p:blipFill>
        <p:spPr>
          <a:xfrm>
            <a:off x="11160" y="438480"/>
            <a:ext cx="3922560" cy="28166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30" descr="Resultado de imagem para CASA OSCAR AMERICANO"/>
          <p:cNvPicPr/>
          <p:nvPr/>
        </p:nvPicPr>
        <p:blipFill>
          <a:blip r:embed="rId3"/>
          <a:stretch/>
        </p:blipFill>
        <p:spPr>
          <a:xfrm>
            <a:off x="4269240" y="20160"/>
            <a:ext cx="4853160" cy="323496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31" descr="Resultado de imagem para CASA OSCAR AMERICANO"/>
          <p:cNvPicPr/>
          <p:nvPr/>
        </p:nvPicPr>
        <p:blipFill>
          <a:blip r:embed="rId4"/>
          <a:stretch/>
        </p:blipFill>
        <p:spPr>
          <a:xfrm>
            <a:off x="-5400" y="3797280"/>
            <a:ext cx="3939120" cy="262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tângulo 5"/>
          <p:cNvSpPr/>
          <p:nvPr/>
        </p:nvSpPr>
        <p:spPr>
          <a:xfrm>
            <a:off x="1691640" y="260640"/>
            <a:ext cx="45705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RESIDENCIA CELSO SILVEIRA DE MELO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Paulo Mendes da Rocha, 1962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95" name="Picture 32" descr=""/>
          <p:cNvPicPr/>
          <p:nvPr/>
        </p:nvPicPr>
        <p:blipFill>
          <a:blip r:embed="rId1"/>
          <a:stretch/>
        </p:blipFill>
        <p:spPr>
          <a:xfrm>
            <a:off x="4572000" y="2349000"/>
            <a:ext cx="3848400" cy="3238920"/>
          </a:xfrm>
          <a:prstGeom prst="rect">
            <a:avLst/>
          </a:prstGeom>
          <a:ln w="9525">
            <a:noFill/>
          </a:ln>
        </p:spPr>
      </p:pic>
      <p:pic>
        <p:nvPicPr>
          <p:cNvPr id="296" name="Picture 33" descr=""/>
          <p:cNvPicPr/>
          <p:nvPr/>
        </p:nvPicPr>
        <p:blipFill>
          <a:blip r:embed="rId2"/>
          <a:stretch/>
        </p:blipFill>
        <p:spPr>
          <a:xfrm>
            <a:off x="1763640" y="792360"/>
            <a:ext cx="7378920" cy="60642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34" descr=""/>
          <p:cNvPicPr/>
          <p:nvPr/>
        </p:nvPicPr>
        <p:blipFill>
          <a:blip r:embed="rId1"/>
          <a:stretch/>
        </p:blipFill>
        <p:spPr>
          <a:xfrm>
            <a:off x="5292000" y="1052640"/>
            <a:ext cx="3634560" cy="4779360"/>
          </a:xfrm>
          <a:prstGeom prst="rect">
            <a:avLst/>
          </a:prstGeom>
          <a:ln w="9525">
            <a:noFill/>
          </a:ln>
        </p:spPr>
      </p:pic>
      <p:pic>
        <p:nvPicPr>
          <p:cNvPr id="298" name="Picture 35" descr=""/>
          <p:cNvPicPr/>
          <p:nvPr/>
        </p:nvPicPr>
        <p:blipFill>
          <a:blip r:embed="rId2"/>
          <a:stretch/>
        </p:blipFill>
        <p:spPr>
          <a:xfrm>
            <a:off x="35640" y="1052640"/>
            <a:ext cx="5075280" cy="51112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m 23" descr=""/>
          <p:cNvPicPr/>
          <p:nvPr/>
        </p:nvPicPr>
        <p:blipFill>
          <a:blip r:embed="rId1"/>
          <a:stretch/>
        </p:blipFill>
        <p:spPr>
          <a:xfrm>
            <a:off x="2520" y="0"/>
            <a:ext cx="913752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m 24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m 25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26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m 27" descr=""/>
          <p:cNvPicPr/>
          <p:nvPr/>
        </p:nvPicPr>
        <p:blipFill>
          <a:blip r:embed="rId1"/>
          <a:srcRect l="0" t="0" r="0" b="17449"/>
          <a:stretch/>
        </p:blipFill>
        <p:spPr>
          <a:xfrm>
            <a:off x="0" y="548640"/>
            <a:ext cx="9142560" cy="565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m 28" descr=""/>
          <p:cNvPicPr/>
          <p:nvPr/>
        </p:nvPicPr>
        <p:blipFill>
          <a:blip r:embed="rId1"/>
          <a:srcRect l="0" t="0" r="0" b="9160"/>
          <a:stretch/>
        </p:blipFill>
        <p:spPr>
          <a:xfrm>
            <a:off x="0" y="0"/>
            <a:ext cx="4354560" cy="2966400"/>
          </a:xfrm>
          <a:prstGeom prst="rect">
            <a:avLst/>
          </a:prstGeom>
          <a:ln w="0">
            <a:noFill/>
          </a:ln>
        </p:spPr>
      </p:pic>
      <p:pic>
        <p:nvPicPr>
          <p:cNvPr id="305" name="Imagem 29" descr=""/>
          <p:cNvPicPr/>
          <p:nvPr/>
        </p:nvPicPr>
        <p:blipFill>
          <a:blip r:embed="rId2"/>
          <a:srcRect l="0" t="0" r="50787" b="0"/>
          <a:stretch/>
        </p:blipFill>
        <p:spPr>
          <a:xfrm>
            <a:off x="4644000" y="-9360"/>
            <a:ext cx="4498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6" descr=""/>
          <p:cNvPicPr/>
          <p:nvPr/>
        </p:nvPicPr>
        <p:blipFill>
          <a:blip r:embed="rId1"/>
          <a:srcRect l="0" t="0" r="2515" b="0"/>
          <a:stretch/>
        </p:blipFill>
        <p:spPr>
          <a:xfrm>
            <a:off x="0" y="1917000"/>
            <a:ext cx="5146560" cy="2251440"/>
          </a:xfrm>
          <a:prstGeom prst="rect">
            <a:avLst/>
          </a:prstGeom>
          <a:ln w="9525">
            <a:noFill/>
          </a:ln>
        </p:spPr>
      </p:pic>
      <p:pic>
        <p:nvPicPr>
          <p:cNvPr id="307" name="Picture 37" descr=""/>
          <p:cNvPicPr/>
          <p:nvPr/>
        </p:nvPicPr>
        <p:blipFill>
          <a:blip r:embed="rId2"/>
          <a:stretch/>
        </p:blipFill>
        <p:spPr>
          <a:xfrm>
            <a:off x="0" y="576360"/>
            <a:ext cx="5146560" cy="1122840"/>
          </a:xfrm>
          <a:prstGeom prst="rect">
            <a:avLst/>
          </a:prstGeom>
          <a:ln w="9525">
            <a:noFill/>
          </a:ln>
        </p:spPr>
      </p:pic>
      <p:pic>
        <p:nvPicPr>
          <p:cNvPr id="308" name="Picture 38" descr="http://1.bp.blogspot.com/_u_RBwvZTGkQ/TJbkRie2vHI/AAAAAAAAAII/bPZ5iWlTYlY/s400/i222536.jpg"/>
          <p:cNvPicPr/>
          <p:nvPr/>
        </p:nvPicPr>
        <p:blipFill>
          <a:blip r:embed="rId3"/>
          <a:stretch/>
        </p:blipFill>
        <p:spPr>
          <a:xfrm>
            <a:off x="5334120" y="4324320"/>
            <a:ext cx="3808440" cy="253224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39" descr="http://i475.photobucket.com/albums/rr120/ghfinotti/179%20rodrigo%20cervinho/17902_100210_061D.jpg"/>
          <p:cNvPicPr/>
          <p:nvPr/>
        </p:nvPicPr>
        <p:blipFill>
          <a:blip r:embed="rId4"/>
          <a:srcRect l="0" t="6614" r="0" b="4803"/>
          <a:stretch/>
        </p:blipFill>
        <p:spPr>
          <a:xfrm>
            <a:off x="5364000" y="1917000"/>
            <a:ext cx="3778560" cy="2230920"/>
          </a:xfrm>
          <a:prstGeom prst="rect">
            <a:avLst/>
          </a:prstGeom>
          <a:ln w="0">
            <a:noFill/>
          </a:ln>
        </p:spPr>
      </p:pic>
      <p:sp>
        <p:nvSpPr>
          <p:cNvPr id="310" name="Retângulo 9"/>
          <p:cNvSpPr/>
          <p:nvPr/>
        </p:nvSpPr>
        <p:spPr>
          <a:xfrm>
            <a:off x="5292000" y="1260000"/>
            <a:ext cx="45705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SÃO ROQUE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Tacoa, 2010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rcRect l="0" t="18928" r="144" b="9109"/>
          <a:stretch/>
        </p:blipFill>
        <p:spPr>
          <a:xfrm>
            <a:off x="720000" y="0"/>
            <a:ext cx="7587000" cy="510624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2340000" y="5400000"/>
            <a:ext cx="3962160" cy="9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pc="-1" strike="noStrike">
                <a:solidFill>
                  <a:srgbClr val="3f4143"/>
                </a:solidFill>
                <a:latin typeface="Arial"/>
                <a:ea typeface="DejaVu Sans"/>
              </a:rPr>
              <a:t>Fonte: MASCARÓ,J.L. LOTEAMENTOS URBANOS MASQUATRO EDITORA PORTO ALEGRE 2005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40" descr=""/>
          <p:cNvPicPr/>
          <p:nvPr/>
        </p:nvPicPr>
        <p:blipFill>
          <a:blip r:embed="rId1"/>
          <a:stretch/>
        </p:blipFill>
        <p:spPr>
          <a:xfrm>
            <a:off x="432000" y="2206440"/>
            <a:ext cx="4354560" cy="4650480"/>
          </a:xfrm>
          <a:prstGeom prst="rect">
            <a:avLst/>
          </a:prstGeom>
          <a:ln w="9525">
            <a:noFill/>
          </a:ln>
        </p:spPr>
      </p:pic>
      <p:pic>
        <p:nvPicPr>
          <p:cNvPr id="312" name="Picture 41" descr=""/>
          <p:cNvPicPr/>
          <p:nvPr/>
        </p:nvPicPr>
        <p:blipFill>
          <a:blip r:embed="rId2"/>
          <a:stretch/>
        </p:blipFill>
        <p:spPr>
          <a:xfrm>
            <a:off x="4833720" y="2205000"/>
            <a:ext cx="4308840" cy="4651560"/>
          </a:xfrm>
          <a:prstGeom prst="rect">
            <a:avLst/>
          </a:prstGeom>
          <a:ln w="9525">
            <a:noFill/>
          </a:ln>
        </p:spPr>
      </p:pic>
      <p:pic>
        <p:nvPicPr>
          <p:cNvPr id="313" name="Picture 42" descr=""/>
          <p:cNvPicPr/>
          <p:nvPr/>
        </p:nvPicPr>
        <p:blipFill>
          <a:blip r:embed="rId3"/>
          <a:stretch/>
        </p:blipFill>
        <p:spPr>
          <a:xfrm>
            <a:off x="0" y="0"/>
            <a:ext cx="4343400" cy="2203560"/>
          </a:xfrm>
          <a:prstGeom prst="rect">
            <a:avLst/>
          </a:prstGeom>
          <a:ln w="9525">
            <a:noFill/>
          </a:ln>
        </p:spPr>
      </p:pic>
      <p:sp>
        <p:nvSpPr>
          <p:cNvPr id="314" name="Retângulo 10"/>
          <p:cNvSpPr/>
          <p:nvPr/>
        </p:nvSpPr>
        <p:spPr>
          <a:xfrm rot="5400000">
            <a:off x="755640" y="3501000"/>
            <a:ext cx="1438560" cy="1150560"/>
          </a:xfrm>
          <a:prstGeom prst="rect">
            <a:avLst/>
          </a:prstGeom>
          <a:noFill/>
          <a:ln w="38100">
            <a:solidFill>
              <a:srgbClr val="f7964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Retângulo 14"/>
          <p:cNvSpPr/>
          <p:nvPr/>
        </p:nvSpPr>
        <p:spPr>
          <a:xfrm rot="5400000">
            <a:off x="3061440" y="3501000"/>
            <a:ext cx="1438560" cy="1150560"/>
          </a:xfrm>
          <a:prstGeom prst="rect">
            <a:avLst/>
          </a:prstGeom>
          <a:noFill/>
          <a:ln w="38100">
            <a:solidFill>
              <a:srgbClr val="f7964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Retângulo 15"/>
          <p:cNvSpPr/>
          <p:nvPr/>
        </p:nvSpPr>
        <p:spPr>
          <a:xfrm rot="5400000">
            <a:off x="1909080" y="3860640"/>
            <a:ext cx="1438560" cy="3454920"/>
          </a:xfrm>
          <a:prstGeom prst="rect">
            <a:avLst/>
          </a:prstGeom>
          <a:noFill/>
          <a:ln w="3810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Retângulo 16"/>
          <p:cNvSpPr/>
          <p:nvPr/>
        </p:nvSpPr>
        <p:spPr>
          <a:xfrm rot="5400000">
            <a:off x="2197080" y="1124640"/>
            <a:ext cx="862560" cy="3454920"/>
          </a:xfrm>
          <a:prstGeom prst="rect">
            <a:avLst/>
          </a:prstGeom>
          <a:noFill/>
          <a:ln w="3810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43" descr=""/>
          <p:cNvPicPr/>
          <p:nvPr/>
        </p:nvPicPr>
        <p:blipFill>
          <a:blip r:embed="rId1"/>
          <a:stretch/>
        </p:blipFill>
        <p:spPr>
          <a:xfrm>
            <a:off x="179640" y="980640"/>
            <a:ext cx="4127040" cy="4691160"/>
          </a:xfrm>
          <a:prstGeom prst="rect">
            <a:avLst/>
          </a:prstGeom>
          <a:ln w="9525">
            <a:noFill/>
          </a:ln>
        </p:spPr>
      </p:pic>
      <p:pic>
        <p:nvPicPr>
          <p:cNvPr id="319" name="Picture 44" descr=""/>
          <p:cNvPicPr/>
          <p:nvPr/>
        </p:nvPicPr>
        <p:blipFill>
          <a:blip r:embed="rId2"/>
          <a:stretch/>
        </p:blipFill>
        <p:spPr>
          <a:xfrm>
            <a:off x="4500000" y="1196640"/>
            <a:ext cx="4531320" cy="41302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tângulo 11"/>
          <p:cNvSpPr/>
          <p:nvPr/>
        </p:nvSpPr>
        <p:spPr>
          <a:xfrm>
            <a:off x="144000" y="116640"/>
            <a:ext cx="45705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ML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Bernardes e Jacobsen, 2008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321" name="Picture 45" descr="http://www.jacobsenarquitetura.com/img/projeto/d137a072dbb0303f6b4b90b8477f72a7_1.jpg"/>
          <p:cNvPicPr/>
          <p:nvPr/>
        </p:nvPicPr>
        <p:blipFill>
          <a:blip r:embed="rId1"/>
          <a:stretch/>
        </p:blipFill>
        <p:spPr>
          <a:xfrm>
            <a:off x="0" y="763560"/>
            <a:ext cx="9142560" cy="609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46" descr="http://www.jacobsenarquitetura.com/img/thumb.php?src=/img/projeto/4ff94501f20cc9127095d46deeb2a518_7.jpg&amp;w=910&amp;zc=3"/>
          <p:cNvPicPr/>
          <p:nvPr/>
        </p:nvPicPr>
        <p:blipFill>
          <a:blip r:embed="rId1"/>
          <a:stretch/>
        </p:blipFill>
        <p:spPr>
          <a:xfrm>
            <a:off x="2805120" y="2637000"/>
            <a:ext cx="6337440" cy="4219560"/>
          </a:xfrm>
          <a:prstGeom prst="rect">
            <a:avLst/>
          </a:prstGeom>
          <a:ln w="0">
            <a:noFill/>
          </a:ln>
        </p:spPr>
      </p:pic>
      <p:pic>
        <p:nvPicPr>
          <p:cNvPr id="323" name="Picture 47" descr="http://www.jacobsenarquitetura.com/img/thumb.php?src=/img/projeto/3ce33377d7e50274bf53edab84784bf3_3.jpg&amp;w=910&amp;zc=3"/>
          <p:cNvPicPr/>
          <p:nvPr/>
        </p:nvPicPr>
        <p:blipFill>
          <a:blip r:embed="rId2"/>
          <a:srcRect l="16914" t="63271" r="22755" b="22793"/>
          <a:stretch/>
        </p:blipFill>
        <p:spPr>
          <a:xfrm>
            <a:off x="214920" y="260640"/>
            <a:ext cx="8855640" cy="107856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48" descr="http://www.jacobsenarquitetura.com/img/thumb.php?src=/img/projeto/3ce33377d7e50274bf53edab84784bf3_3.jpg&amp;w=910&amp;zc=3"/>
          <p:cNvPicPr/>
          <p:nvPr/>
        </p:nvPicPr>
        <p:blipFill>
          <a:blip r:embed="rId3"/>
          <a:srcRect l="15751" t="13976" r="22007" b="72078"/>
          <a:stretch/>
        </p:blipFill>
        <p:spPr>
          <a:xfrm>
            <a:off x="0" y="1425960"/>
            <a:ext cx="9142560" cy="10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49" descr="http://www.jacobsenarquitetura.com/img/thumb.php?src=/img/projeto/a418fa1ee8c7d98ba626c0924fe06cbc_6.jpg&amp;w=910&amp;zc=3"/>
          <p:cNvPicPr/>
          <p:nvPr/>
        </p:nvPicPr>
        <p:blipFill>
          <a:blip r:embed="rId1"/>
          <a:stretch/>
        </p:blipFill>
        <p:spPr>
          <a:xfrm>
            <a:off x="5796000" y="2351880"/>
            <a:ext cx="3346560" cy="2228040"/>
          </a:xfrm>
          <a:prstGeom prst="rect">
            <a:avLst/>
          </a:prstGeom>
          <a:ln w="0">
            <a:noFill/>
          </a:ln>
        </p:spPr>
      </p:pic>
      <p:pic>
        <p:nvPicPr>
          <p:cNvPr id="326" name="Picture 50" descr="http://www.jacobsenarquitetura.com/img/thumb.php?src=/img/projeto/7065a55d25c816df46a3dbd5ab600087_2.jpg&amp;w=910&amp;zc=3"/>
          <p:cNvPicPr/>
          <p:nvPr/>
        </p:nvPicPr>
        <p:blipFill>
          <a:blip r:embed="rId2"/>
          <a:srcRect l="4143" t="11136" r="22583" b="8502"/>
          <a:stretch/>
        </p:blipFill>
        <p:spPr>
          <a:xfrm rot="16200000">
            <a:off x="-1055520" y="1058040"/>
            <a:ext cx="6856560" cy="4743000"/>
          </a:xfrm>
          <a:prstGeom prst="rect">
            <a:avLst/>
          </a:prstGeom>
          <a:ln w="0">
            <a:noFill/>
          </a:ln>
        </p:spPr>
      </p:pic>
      <p:pic>
        <p:nvPicPr>
          <p:cNvPr id="327" name="Picture 51" descr="http://www.jacobsenarquitetura.com/img/thumb.php?src=/img/projeto/0c162cfbc827ef667743cb3f3e2bab4e_4.jpg&amp;w=910&amp;zc=3"/>
          <p:cNvPicPr/>
          <p:nvPr/>
        </p:nvPicPr>
        <p:blipFill>
          <a:blip r:embed="rId3"/>
          <a:stretch/>
        </p:blipFill>
        <p:spPr>
          <a:xfrm>
            <a:off x="5833080" y="4653000"/>
            <a:ext cx="3309480" cy="2203560"/>
          </a:xfrm>
          <a:prstGeom prst="rect">
            <a:avLst/>
          </a:prstGeom>
          <a:ln w="0">
            <a:noFill/>
          </a:ln>
        </p:spPr>
      </p:pic>
      <p:pic>
        <p:nvPicPr>
          <p:cNvPr id="328" name="Picture 52" descr="http://www.jacobsenarquitetura.com/img/thumb.php?src=/img/projeto/402357679f0f7417bda8b014b2be2fde_5.jpg&amp;w=910&amp;zc=3"/>
          <p:cNvPicPr/>
          <p:nvPr/>
        </p:nvPicPr>
        <p:blipFill>
          <a:blip r:embed="rId4"/>
          <a:stretch/>
        </p:blipFill>
        <p:spPr>
          <a:xfrm>
            <a:off x="5796000" y="0"/>
            <a:ext cx="3346560" cy="2228040"/>
          </a:xfrm>
          <a:prstGeom prst="rect">
            <a:avLst/>
          </a:prstGeom>
          <a:ln w="0">
            <a:noFill/>
          </a:ln>
        </p:spPr>
      </p:pic>
      <p:pic>
        <p:nvPicPr>
          <p:cNvPr id="329" name="Picture 53" descr="http://www.jacobsenarquitetura.com/img/thumb.php?src=/img/projeto/7065a55d25c816df46a3dbd5ab600087_2.jpg&amp;w=910&amp;zc=3"/>
          <p:cNvPicPr/>
          <p:nvPr/>
        </p:nvPicPr>
        <p:blipFill>
          <a:blip r:embed="rId5"/>
          <a:srcRect l="76975" t="11136" r="0" b="40650"/>
          <a:stretch/>
        </p:blipFill>
        <p:spPr>
          <a:xfrm>
            <a:off x="3996000" y="4481640"/>
            <a:ext cx="1798920" cy="2374920"/>
          </a:xfrm>
          <a:prstGeom prst="rect">
            <a:avLst/>
          </a:prstGeom>
          <a:ln w="0">
            <a:noFill/>
          </a:ln>
        </p:spPr>
      </p:pic>
      <p:sp>
        <p:nvSpPr>
          <p:cNvPr id="330" name="Retângulo 12"/>
          <p:cNvSpPr/>
          <p:nvPr/>
        </p:nvSpPr>
        <p:spPr>
          <a:xfrm>
            <a:off x="827640" y="1412640"/>
            <a:ext cx="502560" cy="2446920"/>
          </a:xfrm>
          <a:prstGeom prst="rect">
            <a:avLst/>
          </a:prstGeom>
          <a:noFill/>
          <a:ln w="3810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Retângulo 13"/>
          <p:cNvSpPr/>
          <p:nvPr/>
        </p:nvSpPr>
        <p:spPr>
          <a:xfrm>
            <a:off x="2771640" y="1412640"/>
            <a:ext cx="502560" cy="1870920"/>
          </a:xfrm>
          <a:prstGeom prst="rect">
            <a:avLst/>
          </a:prstGeom>
          <a:noFill/>
          <a:ln w="3810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Retângulo 17"/>
          <p:cNvSpPr/>
          <p:nvPr/>
        </p:nvSpPr>
        <p:spPr>
          <a:xfrm rot="5400000">
            <a:off x="2089080" y="2672640"/>
            <a:ext cx="502560" cy="1870920"/>
          </a:xfrm>
          <a:prstGeom prst="rect">
            <a:avLst/>
          </a:prstGeom>
          <a:noFill/>
          <a:ln w="38100">
            <a:solidFill>
              <a:srgbClr val="f7964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Retângulo 18"/>
          <p:cNvSpPr/>
          <p:nvPr/>
        </p:nvSpPr>
        <p:spPr>
          <a:xfrm rot="5400000">
            <a:off x="1657080" y="1304640"/>
            <a:ext cx="502560" cy="718560"/>
          </a:xfrm>
          <a:prstGeom prst="rect">
            <a:avLst/>
          </a:prstGeom>
          <a:noFill/>
          <a:ln w="38100">
            <a:solidFill>
              <a:srgbClr val="f7964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tângulo 19"/>
          <p:cNvSpPr/>
          <p:nvPr/>
        </p:nvSpPr>
        <p:spPr>
          <a:xfrm>
            <a:off x="0" y="1196640"/>
            <a:ext cx="9142560" cy="14385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Retângulo 20"/>
          <p:cNvSpPr/>
          <p:nvPr/>
        </p:nvSpPr>
        <p:spPr>
          <a:xfrm>
            <a:off x="439200" y="1268640"/>
            <a:ext cx="8584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ÚNICO VOLUME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36" name="Retângulo 21"/>
          <p:cNvSpPr/>
          <p:nvPr/>
        </p:nvSpPr>
        <p:spPr>
          <a:xfrm>
            <a:off x="467640" y="2134080"/>
            <a:ext cx="7991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projeto que se organiza com um só bloco, chamado também monobloco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7" name="Imagem 30" descr=""/>
          <p:cNvPicPr/>
          <p:nvPr/>
        </p:nvPicPr>
        <p:blipFill>
          <a:blip r:embed="rId1"/>
          <a:srcRect l="8264" t="46850" r="5902" b="31102"/>
          <a:stretch/>
        </p:blipFill>
        <p:spPr>
          <a:xfrm>
            <a:off x="467640" y="3789000"/>
            <a:ext cx="7847280" cy="151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54" descr="http://classconnection.s3.amazonaws.com/618/flashcards/1220618/jpg/-0101337044816900.jpg"/>
          <p:cNvPicPr/>
          <p:nvPr/>
        </p:nvPicPr>
        <p:blipFill>
          <a:blip r:embed="rId1"/>
          <a:stretch/>
        </p:blipFill>
        <p:spPr>
          <a:xfrm>
            <a:off x="5097600" y="913320"/>
            <a:ext cx="4044960" cy="5943240"/>
          </a:xfrm>
          <a:prstGeom prst="rect">
            <a:avLst/>
          </a:prstGeom>
          <a:ln w="0">
            <a:noFill/>
          </a:ln>
        </p:spPr>
      </p:pic>
      <p:pic>
        <p:nvPicPr>
          <p:cNvPr id="339" name="Picture 55" descr="[Architecture Ebook] Le Corbusier - Análisis de la Forma117 cópia"/>
          <p:cNvPicPr/>
          <p:nvPr/>
        </p:nvPicPr>
        <p:blipFill>
          <a:blip r:embed="rId2"/>
          <a:stretch/>
        </p:blipFill>
        <p:spPr>
          <a:xfrm>
            <a:off x="66600" y="3573000"/>
            <a:ext cx="2377080" cy="2987280"/>
          </a:xfrm>
          <a:prstGeom prst="rect">
            <a:avLst/>
          </a:prstGeom>
          <a:ln w="0">
            <a:noFill/>
          </a:ln>
        </p:spPr>
      </p:pic>
      <p:pic>
        <p:nvPicPr>
          <p:cNvPr id="340" name="Picture 56" descr="[Architecture Ebook] Le Corbusier - Análisis de la Forma118 cópia"/>
          <p:cNvPicPr/>
          <p:nvPr/>
        </p:nvPicPr>
        <p:blipFill>
          <a:blip r:embed="rId3"/>
          <a:srcRect l="4165" t="62077" r="53216" b="8207"/>
          <a:stretch/>
        </p:blipFill>
        <p:spPr>
          <a:xfrm>
            <a:off x="2577960" y="3726720"/>
            <a:ext cx="2325600" cy="2473560"/>
          </a:xfrm>
          <a:prstGeom prst="rect">
            <a:avLst/>
          </a:prstGeom>
          <a:ln w="0">
            <a:noFill/>
          </a:ln>
        </p:spPr>
      </p:pic>
      <p:sp>
        <p:nvSpPr>
          <p:cNvPr id="341" name="Retângulo 22"/>
          <p:cNvSpPr/>
          <p:nvPr/>
        </p:nvSpPr>
        <p:spPr>
          <a:xfrm>
            <a:off x="2123640" y="299700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MAISON CITROHAN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Le Corbusier,  1920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57" descr="[Architecture Ebook] Le Corbusier - Análisis de la Forma123 cópia"/>
          <p:cNvPicPr/>
          <p:nvPr/>
        </p:nvPicPr>
        <p:blipFill>
          <a:blip r:embed="rId1"/>
          <a:srcRect l="20354" t="14451" r="58148" b="51038"/>
          <a:stretch/>
        </p:blipFill>
        <p:spPr>
          <a:xfrm>
            <a:off x="231480" y="1126440"/>
            <a:ext cx="1881000" cy="4606200"/>
          </a:xfrm>
          <a:prstGeom prst="rect">
            <a:avLst/>
          </a:prstGeom>
          <a:ln w="0">
            <a:noFill/>
          </a:ln>
        </p:spPr>
      </p:pic>
      <p:pic>
        <p:nvPicPr>
          <p:cNvPr id="343" name="Picture 58" descr="[Architecture Ebook] Le Corbusier - Análisis de la Forma123 cópia"/>
          <p:cNvPicPr/>
          <p:nvPr/>
        </p:nvPicPr>
        <p:blipFill>
          <a:blip r:embed="rId2"/>
          <a:srcRect l="15687" t="49837" r="57990" b="19583"/>
          <a:stretch/>
        </p:blipFill>
        <p:spPr>
          <a:xfrm>
            <a:off x="4439160" y="1180440"/>
            <a:ext cx="2302560" cy="407736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59" descr="[Architecture Ebook] Le Corbusier - Análisis de la Forma123 cópia"/>
          <p:cNvPicPr/>
          <p:nvPr/>
        </p:nvPicPr>
        <p:blipFill>
          <a:blip r:embed="rId3"/>
          <a:srcRect l="51451" t="7646" r="22255" b="51038"/>
          <a:stretch/>
        </p:blipFill>
        <p:spPr>
          <a:xfrm>
            <a:off x="2179080" y="225720"/>
            <a:ext cx="2299320" cy="550692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60" descr="[Architecture Ebook] Le Corbusier - Análisis de la Forma123 cópia"/>
          <p:cNvPicPr/>
          <p:nvPr/>
        </p:nvPicPr>
        <p:blipFill>
          <a:blip r:embed="rId4"/>
          <a:srcRect l="53955" t="49837" r="20910" b="19583"/>
          <a:stretch/>
        </p:blipFill>
        <p:spPr>
          <a:xfrm>
            <a:off x="6825600" y="1179000"/>
            <a:ext cx="2198520" cy="407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1" descr=""/>
          <p:cNvPicPr/>
          <p:nvPr/>
        </p:nvPicPr>
        <p:blipFill>
          <a:blip r:embed="rId1"/>
          <a:stretch/>
        </p:blipFill>
        <p:spPr>
          <a:xfrm>
            <a:off x="0" y="1484640"/>
            <a:ext cx="2865240" cy="4003560"/>
          </a:xfrm>
          <a:prstGeom prst="rect">
            <a:avLst/>
          </a:prstGeom>
          <a:ln w="9525">
            <a:noFill/>
          </a:ln>
        </p:spPr>
      </p:pic>
      <p:sp>
        <p:nvSpPr>
          <p:cNvPr id="347" name="Retângulo 23"/>
          <p:cNvSpPr/>
          <p:nvPr/>
        </p:nvSpPr>
        <p:spPr>
          <a:xfrm>
            <a:off x="6372360" y="90864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GROPIUS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Walter Gropius, 1937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348" name="Picture 62" descr="http://luciacervantes.com/wp-content/uploads/2013/04/cervantes_130316-0041-Edit-2(pp_w950_h628).jpg"/>
          <p:cNvPicPr/>
          <p:nvPr/>
        </p:nvPicPr>
        <p:blipFill>
          <a:blip r:embed="rId2"/>
          <a:srcRect l="0" t="0" r="0" b="6966"/>
          <a:stretch/>
        </p:blipFill>
        <p:spPr>
          <a:xfrm>
            <a:off x="2822040" y="1556640"/>
            <a:ext cx="6320520" cy="388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63" descr=""/>
          <p:cNvPicPr/>
          <p:nvPr/>
        </p:nvPicPr>
        <p:blipFill>
          <a:blip r:embed="rId1"/>
          <a:stretch/>
        </p:blipFill>
        <p:spPr>
          <a:xfrm>
            <a:off x="6278760" y="620640"/>
            <a:ext cx="2863800" cy="1942920"/>
          </a:xfrm>
          <a:prstGeom prst="rect">
            <a:avLst/>
          </a:prstGeom>
          <a:ln w="9525">
            <a:noFill/>
          </a:ln>
        </p:spPr>
      </p:pic>
      <p:pic>
        <p:nvPicPr>
          <p:cNvPr id="350" name="Picture 64" descr="http://designerslibrary.typepad.com/photos/uncategorized/gropius2.jpg"/>
          <p:cNvPicPr/>
          <p:nvPr/>
        </p:nvPicPr>
        <p:blipFill>
          <a:blip r:embed="rId2"/>
          <a:stretch/>
        </p:blipFill>
        <p:spPr>
          <a:xfrm>
            <a:off x="0" y="620640"/>
            <a:ext cx="3556440" cy="251892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65" descr="http://www.historicnewengland.org/historic-properties/homes/Gropius%20House/photographic-tour-of-gropius-house/Hallway/image_preview"/>
          <p:cNvPicPr/>
          <p:nvPr/>
        </p:nvPicPr>
        <p:blipFill>
          <a:blip r:embed="rId3"/>
          <a:stretch/>
        </p:blipFill>
        <p:spPr>
          <a:xfrm>
            <a:off x="3759840" y="620640"/>
            <a:ext cx="2454480" cy="1920600"/>
          </a:xfrm>
          <a:prstGeom prst="rect">
            <a:avLst/>
          </a:prstGeom>
          <a:ln w="0">
            <a:noFill/>
          </a:ln>
        </p:spPr>
      </p:pic>
      <p:pic>
        <p:nvPicPr>
          <p:cNvPr id="352" name="Picture 66" descr="http://www.historicnewengland.org/collections-archives-exhibitions/images/Gropiusdininglivingroom.jpg"/>
          <p:cNvPicPr/>
          <p:nvPr/>
        </p:nvPicPr>
        <p:blipFill>
          <a:blip r:embed="rId4"/>
          <a:stretch/>
        </p:blipFill>
        <p:spPr>
          <a:xfrm>
            <a:off x="0" y="3429000"/>
            <a:ext cx="3596400" cy="2851560"/>
          </a:xfrm>
          <a:prstGeom prst="rect">
            <a:avLst/>
          </a:prstGeom>
          <a:ln w="0">
            <a:noFill/>
          </a:ln>
        </p:spPr>
      </p:pic>
      <p:pic>
        <p:nvPicPr>
          <p:cNvPr id="353" name="Picture 67" descr="http://www.american-architecture.info/USA/USA-Northeast/184b.JPG"/>
          <p:cNvPicPr/>
          <p:nvPr/>
        </p:nvPicPr>
        <p:blipFill>
          <a:blip r:embed="rId5"/>
          <a:stretch/>
        </p:blipFill>
        <p:spPr>
          <a:xfrm>
            <a:off x="3780000" y="2834640"/>
            <a:ext cx="5362560" cy="344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tângulo 4"/>
          <p:cNvSpPr/>
          <p:nvPr/>
        </p:nvSpPr>
        <p:spPr>
          <a:xfrm>
            <a:off x="0" y="-27360"/>
            <a:ext cx="9140040" cy="68814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aixaDeTexto 11"/>
          <p:cNvSpPr/>
          <p:nvPr/>
        </p:nvSpPr>
        <p:spPr>
          <a:xfrm>
            <a:off x="285840" y="2570040"/>
            <a:ext cx="6946560" cy="109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CURVAS DE NÍVEL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68" descr="http://www.archweb.it/dwg/arch_arredi_famosi/Gropius/gropius_house/gropius_house_dwg.jpg"/>
          <p:cNvPicPr/>
          <p:nvPr/>
        </p:nvPicPr>
        <p:blipFill>
          <a:blip r:embed="rId1"/>
          <a:stretch/>
        </p:blipFill>
        <p:spPr>
          <a:xfrm>
            <a:off x="467640" y="0"/>
            <a:ext cx="779508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69" descr="C:\Users\Lídia\Documents\concurso_DARF\CFA2\AULAS\REFÚGIO\JPGS\aula-refc3bagios_2015d_parte-2_Page_039.jpg"/>
          <p:cNvPicPr/>
          <p:nvPr/>
        </p:nvPicPr>
        <p:blipFill>
          <a:blip r:embed="rId1"/>
          <a:stretch/>
        </p:blipFill>
        <p:spPr>
          <a:xfrm>
            <a:off x="2160" y="0"/>
            <a:ext cx="913788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icture 70" descr="C:\Users\Lídia\Documents\concurso_DARF\CFA2\AULAS\REFÚGIO\JPGS\aula-refc3bagios_2015d_parte-2_Page_040.jpg"/>
          <p:cNvPicPr/>
          <p:nvPr/>
        </p:nvPicPr>
        <p:blipFill>
          <a:blip r:embed="rId1"/>
          <a:stretch/>
        </p:blipFill>
        <p:spPr>
          <a:xfrm>
            <a:off x="3240" y="0"/>
            <a:ext cx="3270960" cy="245484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71" descr="C:\Users\Lídia\Documents\concurso_DARF\CFA2\AULAS\REFÚGIO\JPGS\aula-refc3bagios_2015d_parte-2_Page_041.jpg"/>
          <p:cNvPicPr/>
          <p:nvPr/>
        </p:nvPicPr>
        <p:blipFill>
          <a:blip r:embed="rId2"/>
          <a:srcRect l="43701" t="0" r="0" b="0"/>
          <a:stretch/>
        </p:blipFill>
        <p:spPr>
          <a:xfrm>
            <a:off x="5380920" y="980640"/>
            <a:ext cx="3761640" cy="501156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72" descr="C:\Users\Lídia\Documents\concurso_DARF\CFA2\AULAS\REFÚGIO\JPGS\aula-refc3bagios_2015d_parte-2_Page_038.jpg"/>
          <p:cNvPicPr/>
          <p:nvPr/>
        </p:nvPicPr>
        <p:blipFill>
          <a:blip r:embed="rId3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73" descr="C:\Users\Lídia\Documents\concurso_DARF\CFA2\AULAS\REFÚGIO\JPGS\aula-refc3bagios_2015d_parte-2_Page_034.jpg"/>
          <p:cNvPicPr/>
          <p:nvPr/>
        </p:nvPicPr>
        <p:blipFill>
          <a:blip r:embed="rId1"/>
          <a:srcRect l="0" t="30052" r="0" b="37402"/>
          <a:stretch/>
        </p:blipFill>
        <p:spPr>
          <a:xfrm>
            <a:off x="0" y="980640"/>
            <a:ext cx="9142560" cy="223092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74" descr="C:\Users\Lídia\Documents\concurso_DARF\CFA2\AULAS\REFÚGIO\JPGS\aula-refc3bagios_2015d_parte-2_Page_035.jpg"/>
          <p:cNvPicPr/>
          <p:nvPr/>
        </p:nvPicPr>
        <p:blipFill>
          <a:blip r:embed="rId2"/>
          <a:srcRect l="0" t="30052" r="0" b="36352"/>
          <a:stretch/>
        </p:blipFill>
        <p:spPr>
          <a:xfrm>
            <a:off x="0" y="3645000"/>
            <a:ext cx="9142560" cy="23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75" descr="C:\Users\Lídia\Documents\concurso_DARF\CFA2\AULAS\REFÚGIO\JPGS\aula-refc3bagios_2015d_parte-2_Page_040.jpg"/>
          <p:cNvPicPr/>
          <p:nvPr/>
        </p:nvPicPr>
        <p:blipFill>
          <a:blip r:embed="rId1"/>
          <a:stretch/>
        </p:blipFill>
        <p:spPr>
          <a:xfrm>
            <a:off x="4309200" y="0"/>
            <a:ext cx="3490560" cy="2619360"/>
          </a:xfrm>
          <a:prstGeom prst="rect">
            <a:avLst/>
          </a:prstGeom>
          <a:ln w="0">
            <a:noFill/>
          </a:ln>
        </p:spPr>
      </p:pic>
      <p:pic>
        <p:nvPicPr>
          <p:cNvPr id="362" name="Picture 76" descr="C:\Users\Lídia\Documents\concurso_DARF\CFA2\AULAS\REFÚGIO\JPGS\aula-refc3bagios_2015d_parte-2_Page_041.jpg"/>
          <p:cNvPicPr/>
          <p:nvPr/>
        </p:nvPicPr>
        <p:blipFill>
          <a:blip r:embed="rId2"/>
          <a:srcRect l="43701" t="0" r="0" b="0"/>
          <a:stretch/>
        </p:blipFill>
        <p:spPr>
          <a:xfrm>
            <a:off x="4293720" y="2764440"/>
            <a:ext cx="3058920" cy="4075560"/>
          </a:xfrm>
          <a:prstGeom prst="rect">
            <a:avLst/>
          </a:prstGeom>
          <a:ln w="0">
            <a:noFill/>
          </a:ln>
        </p:spPr>
      </p:pic>
      <p:pic>
        <p:nvPicPr>
          <p:cNvPr id="363" name="Picture 77" descr="https://s-media-cache-ak0.pinimg.com/736x/39/1f/8d/391f8dcfc9ad113c0866541cac984d18.jpg"/>
          <p:cNvPicPr/>
          <p:nvPr/>
        </p:nvPicPr>
        <p:blipFill>
          <a:blip r:embed="rId3"/>
          <a:srcRect l="0" t="7181" r="0" b="12490"/>
          <a:stretch/>
        </p:blipFill>
        <p:spPr>
          <a:xfrm>
            <a:off x="0" y="0"/>
            <a:ext cx="4066560" cy="4899960"/>
          </a:xfrm>
          <a:prstGeom prst="rect">
            <a:avLst/>
          </a:prstGeom>
          <a:ln w="0">
            <a:noFill/>
          </a:ln>
        </p:spPr>
      </p:pic>
      <p:pic>
        <p:nvPicPr>
          <p:cNvPr id="364" name="Imagem 31" descr=""/>
          <p:cNvPicPr/>
          <p:nvPr/>
        </p:nvPicPr>
        <p:blipFill>
          <a:blip r:embed="rId4"/>
          <a:srcRect l="60244" t="21652" r="10602" b="11148"/>
          <a:stretch/>
        </p:blipFill>
        <p:spPr>
          <a:xfrm>
            <a:off x="7354440" y="2769120"/>
            <a:ext cx="1753920" cy="303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m 32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  <p:pic>
        <p:nvPicPr>
          <p:cNvPr id="366" name="Imagem 33" descr=""/>
          <p:cNvPicPr/>
          <p:nvPr/>
        </p:nvPicPr>
        <p:blipFill>
          <a:blip r:embed="rId2"/>
          <a:srcRect l="25193" t="30231" r="24929" b="35512"/>
          <a:stretch/>
        </p:blipFill>
        <p:spPr>
          <a:xfrm>
            <a:off x="539640" y="5373360"/>
            <a:ext cx="2374920" cy="1222560"/>
          </a:xfrm>
          <a:prstGeom prst="rect">
            <a:avLst/>
          </a:prstGeom>
          <a:ln w="0">
            <a:noFill/>
          </a:ln>
        </p:spPr>
      </p:pic>
      <p:pic>
        <p:nvPicPr>
          <p:cNvPr id="367" name="Imagem 34" descr=""/>
          <p:cNvPicPr/>
          <p:nvPr/>
        </p:nvPicPr>
        <p:blipFill>
          <a:blip r:embed="rId3"/>
          <a:srcRect l="10483" t="20966" r="50208" b="44094"/>
          <a:stretch/>
        </p:blipFill>
        <p:spPr>
          <a:xfrm>
            <a:off x="2916360" y="5373360"/>
            <a:ext cx="1798920" cy="119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m 35" descr=""/>
          <p:cNvPicPr/>
          <p:nvPr/>
        </p:nvPicPr>
        <p:blipFill>
          <a:blip r:embed="rId1"/>
          <a:srcRect l="0" t="0" r="29126" b="3826"/>
          <a:stretch/>
        </p:blipFill>
        <p:spPr>
          <a:xfrm>
            <a:off x="0" y="1484640"/>
            <a:ext cx="5314320" cy="5371920"/>
          </a:xfrm>
          <a:prstGeom prst="rect">
            <a:avLst/>
          </a:prstGeom>
          <a:ln w="0">
            <a:noFill/>
          </a:ln>
        </p:spPr>
      </p:pic>
      <p:pic>
        <p:nvPicPr>
          <p:cNvPr id="369" name="Imagem 36" descr=""/>
          <p:cNvPicPr/>
          <p:nvPr/>
        </p:nvPicPr>
        <p:blipFill>
          <a:blip r:embed="rId2"/>
          <a:srcRect l="0" t="0" r="37402" b="0"/>
          <a:stretch/>
        </p:blipFill>
        <p:spPr>
          <a:xfrm>
            <a:off x="3413880" y="0"/>
            <a:ext cx="572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m 37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  <p:sp>
        <p:nvSpPr>
          <p:cNvPr id="371" name="Retângulo 24"/>
          <p:cNvSpPr/>
          <p:nvPr/>
        </p:nvSpPr>
        <p:spPr>
          <a:xfrm>
            <a:off x="6876360" y="188640"/>
            <a:ext cx="2266200" cy="129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m 38" descr=""/>
          <p:cNvPicPr/>
          <p:nvPr/>
        </p:nvPicPr>
        <p:blipFill>
          <a:blip r:embed="rId1"/>
          <a:srcRect l="4327" t="0" r="64173" b="0"/>
          <a:stretch/>
        </p:blipFill>
        <p:spPr>
          <a:xfrm>
            <a:off x="395640" y="0"/>
            <a:ext cx="2878920" cy="6856560"/>
          </a:xfrm>
          <a:prstGeom prst="rect">
            <a:avLst/>
          </a:prstGeom>
          <a:ln w="0">
            <a:noFill/>
          </a:ln>
        </p:spPr>
      </p:pic>
      <p:pic>
        <p:nvPicPr>
          <p:cNvPr id="373" name="Imagem 39" descr=""/>
          <p:cNvPicPr/>
          <p:nvPr/>
        </p:nvPicPr>
        <p:blipFill>
          <a:blip r:embed="rId2"/>
          <a:srcRect l="0" t="13605" r="25853" b="10805"/>
          <a:stretch/>
        </p:blipFill>
        <p:spPr>
          <a:xfrm>
            <a:off x="4058640" y="7920"/>
            <a:ext cx="5083920" cy="3886920"/>
          </a:xfrm>
          <a:prstGeom prst="rect">
            <a:avLst/>
          </a:prstGeom>
          <a:ln w="0">
            <a:noFill/>
          </a:ln>
        </p:spPr>
      </p:pic>
      <p:pic>
        <p:nvPicPr>
          <p:cNvPr id="374" name="Imagem 40" descr=""/>
          <p:cNvPicPr/>
          <p:nvPr/>
        </p:nvPicPr>
        <p:blipFill>
          <a:blip r:embed="rId3"/>
          <a:srcRect l="0" t="4097" r="0" b="3923"/>
          <a:stretch/>
        </p:blipFill>
        <p:spPr>
          <a:xfrm>
            <a:off x="3636000" y="3896280"/>
            <a:ext cx="4210560" cy="288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m 41" descr=""/>
          <p:cNvPicPr/>
          <p:nvPr/>
        </p:nvPicPr>
        <p:blipFill>
          <a:blip r:embed="rId1"/>
          <a:srcRect l="0" t="16400" r="5055" b="16400"/>
          <a:stretch/>
        </p:blipFill>
        <p:spPr>
          <a:xfrm>
            <a:off x="4428000" y="3717000"/>
            <a:ext cx="4606920" cy="2446200"/>
          </a:xfrm>
          <a:prstGeom prst="rect">
            <a:avLst/>
          </a:prstGeom>
          <a:ln w="0">
            <a:noFill/>
          </a:ln>
        </p:spPr>
      </p:pic>
      <p:pic>
        <p:nvPicPr>
          <p:cNvPr id="376" name="Imagem 42" descr=""/>
          <p:cNvPicPr/>
          <p:nvPr/>
        </p:nvPicPr>
        <p:blipFill>
          <a:blip r:embed="rId2"/>
          <a:srcRect l="0" t="16075" r="0" b="14921"/>
          <a:stretch/>
        </p:blipFill>
        <p:spPr>
          <a:xfrm>
            <a:off x="0" y="548640"/>
            <a:ext cx="5006520" cy="2592000"/>
          </a:xfrm>
          <a:prstGeom prst="rect">
            <a:avLst/>
          </a:prstGeom>
          <a:ln w="0">
            <a:noFill/>
          </a:ln>
        </p:spPr>
      </p:pic>
      <p:pic>
        <p:nvPicPr>
          <p:cNvPr id="377" name="Imagem 43" descr=""/>
          <p:cNvPicPr/>
          <p:nvPr/>
        </p:nvPicPr>
        <p:blipFill>
          <a:blip r:embed="rId3"/>
          <a:srcRect l="0" t="15351" r="8709" b="16400"/>
          <a:stretch/>
        </p:blipFill>
        <p:spPr>
          <a:xfrm>
            <a:off x="0" y="3645000"/>
            <a:ext cx="4570560" cy="256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/>
          </p:nvPr>
        </p:nvSpPr>
        <p:spPr>
          <a:xfrm>
            <a:off x="457200" y="1782720"/>
            <a:ext cx="850716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 algn="just">
              <a:lnSpc>
                <a:spcPct val="100000"/>
              </a:lnSpc>
              <a:spcBef>
                <a:spcPts val="601"/>
              </a:spcBef>
              <a:buSzPct val="100017"/>
              <a:buBlip>
                <a:blip r:embed="rId1"/>
              </a:buBlip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Linhas formada a partir da interseção de um plano horizontal com a superfície do terreno.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601"/>
              </a:spcBef>
              <a:buSzPct val="100017"/>
              <a:buBlip>
                <a:blip r:embed="rId2"/>
              </a:buBlip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Os planos horizontais de interseção são sempre paralelos e equidistantes.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47" name="Rectangle 6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48" name="Rectangle 7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Imagem 3" descr=""/>
          <p:cNvPicPr/>
          <p:nvPr/>
        </p:nvPicPr>
        <p:blipFill>
          <a:blip r:embed="rId4"/>
          <a:srcRect l="14581" t="32283" r="14602" b="30315"/>
          <a:stretch/>
        </p:blipFill>
        <p:spPr>
          <a:xfrm>
            <a:off x="-7920" y="4149720"/>
            <a:ext cx="9121320" cy="270792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8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Conceituação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m 44" descr=""/>
          <p:cNvPicPr/>
          <p:nvPr/>
        </p:nvPicPr>
        <p:blipFill>
          <a:blip r:embed="rId1"/>
          <a:stretch/>
        </p:blipFill>
        <p:spPr>
          <a:xfrm>
            <a:off x="0" y="3375000"/>
            <a:ext cx="4642560" cy="3481560"/>
          </a:xfrm>
          <a:prstGeom prst="rect">
            <a:avLst/>
          </a:prstGeom>
          <a:ln w="0">
            <a:noFill/>
          </a:ln>
        </p:spPr>
      </p:pic>
      <p:pic>
        <p:nvPicPr>
          <p:cNvPr id="379" name="Imagem 45" descr=""/>
          <p:cNvPicPr/>
          <p:nvPr/>
        </p:nvPicPr>
        <p:blipFill>
          <a:blip r:embed="rId2"/>
          <a:stretch/>
        </p:blipFill>
        <p:spPr>
          <a:xfrm>
            <a:off x="4644000" y="1800"/>
            <a:ext cx="4512240" cy="3384000"/>
          </a:xfrm>
          <a:prstGeom prst="rect">
            <a:avLst/>
          </a:prstGeom>
          <a:ln w="0">
            <a:noFill/>
          </a:ln>
        </p:spPr>
      </p:pic>
      <p:pic>
        <p:nvPicPr>
          <p:cNvPr id="380" name="Imagem 46" descr=""/>
          <p:cNvPicPr/>
          <p:nvPr/>
        </p:nvPicPr>
        <p:blipFill>
          <a:blip r:embed="rId3"/>
          <a:srcRect l="50787" t="0" r="0" b="12199"/>
          <a:stretch/>
        </p:blipFill>
        <p:spPr>
          <a:xfrm>
            <a:off x="7119360" y="3735360"/>
            <a:ext cx="2023200" cy="2707560"/>
          </a:xfrm>
          <a:prstGeom prst="rect">
            <a:avLst/>
          </a:prstGeom>
          <a:ln w="0">
            <a:noFill/>
          </a:ln>
        </p:spPr>
      </p:pic>
      <p:pic>
        <p:nvPicPr>
          <p:cNvPr id="381" name="Imagem 47" descr=""/>
          <p:cNvPicPr/>
          <p:nvPr/>
        </p:nvPicPr>
        <p:blipFill>
          <a:blip r:embed="rId4"/>
          <a:srcRect l="0" t="0" r="50787" b="12199"/>
          <a:stretch/>
        </p:blipFill>
        <p:spPr>
          <a:xfrm>
            <a:off x="4902480" y="3735360"/>
            <a:ext cx="2023200" cy="2707560"/>
          </a:xfrm>
          <a:prstGeom prst="rect">
            <a:avLst/>
          </a:prstGeom>
          <a:ln w="0">
            <a:noFill/>
          </a:ln>
        </p:spPr>
      </p:pic>
      <p:pic>
        <p:nvPicPr>
          <p:cNvPr id="382" name="Imagem 48" descr=""/>
          <p:cNvPicPr/>
          <p:nvPr/>
        </p:nvPicPr>
        <p:blipFill>
          <a:blip r:embed="rId5"/>
          <a:srcRect l="0" t="0" r="43701" b="0"/>
          <a:stretch/>
        </p:blipFill>
        <p:spPr>
          <a:xfrm>
            <a:off x="0" y="0"/>
            <a:ext cx="2410200" cy="321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m 49" descr=""/>
          <p:cNvPicPr/>
          <p:nvPr/>
        </p:nvPicPr>
        <p:blipFill>
          <a:blip r:embed="rId1"/>
          <a:srcRect l="78350" t="0" r="0" b="0"/>
          <a:stretch/>
        </p:blipFill>
        <p:spPr>
          <a:xfrm>
            <a:off x="92880" y="133200"/>
            <a:ext cx="1885320" cy="6534720"/>
          </a:xfrm>
          <a:prstGeom prst="rect">
            <a:avLst/>
          </a:prstGeom>
          <a:ln w="0">
            <a:noFill/>
          </a:ln>
        </p:spPr>
      </p:pic>
      <p:pic>
        <p:nvPicPr>
          <p:cNvPr id="384" name="Imagem 50" descr=""/>
          <p:cNvPicPr/>
          <p:nvPr/>
        </p:nvPicPr>
        <p:blipFill>
          <a:blip r:embed="rId2"/>
          <a:stretch/>
        </p:blipFill>
        <p:spPr>
          <a:xfrm>
            <a:off x="1975320" y="260640"/>
            <a:ext cx="7162920" cy="537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aixaDeTexto 14"/>
          <p:cNvSpPr/>
          <p:nvPr/>
        </p:nvSpPr>
        <p:spPr>
          <a:xfrm>
            <a:off x="3708000" y="620640"/>
            <a:ext cx="34250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Nine Square House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Shigeru Ban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1997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86" name="Picture 78" descr="C:\Users\Lídia\Documents\TESE\projetos\SHIGERU BAN\projetos\casas\nine square house\digitalizar0014.jpg"/>
          <p:cNvPicPr/>
          <p:nvPr/>
        </p:nvPicPr>
        <p:blipFill>
          <a:blip r:embed="rId1"/>
          <a:stretch/>
        </p:blipFill>
        <p:spPr>
          <a:xfrm>
            <a:off x="0" y="1412640"/>
            <a:ext cx="3374280" cy="459432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79" descr="C:\Users\Lídia\Documents\TESE\projetos\SHIGERU BAN\projetos\casas\nine square house\9sqhouse11.jpg"/>
          <p:cNvPicPr/>
          <p:nvPr/>
        </p:nvPicPr>
        <p:blipFill>
          <a:blip r:embed="rId2"/>
          <a:stretch/>
        </p:blipFill>
        <p:spPr>
          <a:xfrm>
            <a:off x="3708000" y="1650600"/>
            <a:ext cx="5434560" cy="435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80" descr="C:\Users\Lídia\Documents\TESE\projetos\SHIGERU BAN\projetos\casas\nine square house\digitalizar0015.jpg"/>
          <p:cNvPicPr/>
          <p:nvPr/>
        </p:nvPicPr>
        <p:blipFill>
          <a:blip r:embed="rId1"/>
          <a:stretch/>
        </p:blipFill>
        <p:spPr>
          <a:xfrm>
            <a:off x="849600" y="711360"/>
            <a:ext cx="2657160" cy="5137200"/>
          </a:xfrm>
          <a:prstGeom prst="rect">
            <a:avLst/>
          </a:prstGeom>
          <a:ln w="0">
            <a:noFill/>
          </a:ln>
        </p:spPr>
      </p:pic>
      <p:pic>
        <p:nvPicPr>
          <p:cNvPr id="389" name="Picture 81" descr="http://www.shigerubanarchitects.com/works/1997_nine-square-grid-house/9sq_int1.jpg"/>
          <p:cNvPicPr/>
          <p:nvPr/>
        </p:nvPicPr>
        <p:blipFill>
          <a:blip r:embed="rId2"/>
          <a:stretch/>
        </p:blipFill>
        <p:spPr>
          <a:xfrm>
            <a:off x="4505400" y="475920"/>
            <a:ext cx="4637160" cy="3239640"/>
          </a:xfrm>
          <a:prstGeom prst="rect">
            <a:avLst/>
          </a:prstGeom>
          <a:ln w="0">
            <a:noFill/>
          </a:ln>
        </p:spPr>
      </p:pic>
      <p:sp>
        <p:nvSpPr>
          <p:cNvPr id="390" name="AutoShape 3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AutoShape 4"/>
          <p:cNvSpPr/>
          <p:nvPr/>
        </p:nvSpPr>
        <p:spPr>
          <a:xfrm>
            <a:off x="143640" y="-144360"/>
            <a:ext cx="280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Picture 82" descr="http://noticias.infurma.es/wp-content/uploads/2014/03/Shigeru-Ban-Nine-Square-Grid-House-02.jpg"/>
          <p:cNvPicPr/>
          <p:nvPr/>
        </p:nvPicPr>
        <p:blipFill>
          <a:blip r:embed="rId3"/>
          <a:stretch/>
        </p:blipFill>
        <p:spPr>
          <a:xfrm>
            <a:off x="4484160" y="3857040"/>
            <a:ext cx="4658400" cy="252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aixaDeTexto 15"/>
          <p:cNvSpPr/>
          <p:nvPr/>
        </p:nvSpPr>
        <p:spPr>
          <a:xfrm>
            <a:off x="185040" y="260640"/>
            <a:ext cx="34250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Naked House</a:t>
            </a: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Shigeru Ban</a:t>
            </a: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2000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94" name="Picture 83" descr="C:\Users\Lídia\Documents\TESE\projetos\SHIGERU BAN\projetos\casas\naked house\digitalizar0010.jpg"/>
          <p:cNvPicPr/>
          <p:nvPr/>
        </p:nvPicPr>
        <p:blipFill>
          <a:blip r:embed="rId1"/>
          <a:stretch/>
        </p:blipFill>
        <p:spPr>
          <a:xfrm>
            <a:off x="3611520" y="1196640"/>
            <a:ext cx="5531040" cy="5011560"/>
          </a:xfrm>
          <a:prstGeom prst="rect">
            <a:avLst/>
          </a:prstGeom>
          <a:ln w="0">
            <a:noFill/>
          </a:ln>
        </p:spPr>
      </p:pic>
      <p:pic>
        <p:nvPicPr>
          <p:cNvPr id="395" name="Picture 84" descr="C:\Users\Lídia\Documents\TESE\projetos\SHIGERU BAN\projetos\casas\naked house\NH-axo1.jpg"/>
          <p:cNvPicPr/>
          <p:nvPr/>
        </p:nvPicPr>
        <p:blipFill>
          <a:blip r:embed="rId2"/>
          <a:stretch/>
        </p:blipFill>
        <p:spPr>
          <a:xfrm>
            <a:off x="0" y="1044720"/>
            <a:ext cx="2709360" cy="538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85" descr="C:\Users\Lídia\Documents\TESE\projetos\SHIGERU BAN\projetos\casas\naked house\digitalizar0009.jpg"/>
          <p:cNvPicPr/>
          <p:nvPr/>
        </p:nvPicPr>
        <p:blipFill>
          <a:blip r:embed="rId1"/>
          <a:srcRect l="0" t="0" r="2086" b="67864"/>
          <a:stretch/>
        </p:blipFill>
        <p:spPr>
          <a:xfrm>
            <a:off x="52200" y="0"/>
            <a:ext cx="7642440" cy="2203560"/>
          </a:xfrm>
          <a:prstGeom prst="rect">
            <a:avLst/>
          </a:prstGeom>
          <a:ln w="0">
            <a:noFill/>
          </a:ln>
        </p:spPr>
      </p:pic>
      <p:pic>
        <p:nvPicPr>
          <p:cNvPr id="397" name="Picture 86" descr=""/>
          <p:cNvPicPr/>
          <p:nvPr/>
        </p:nvPicPr>
        <p:blipFill>
          <a:blip r:embed="rId2"/>
          <a:stretch/>
        </p:blipFill>
        <p:spPr>
          <a:xfrm>
            <a:off x="4970880" y="2061000"/>
            <a:ext cx="4171680" cy="4452480"/>
          </a:xfrm>
          <a:prstGeom prst="rect">
            <a:avLst/>
          </a:prstGeom>
          <a:ln w="9525">
            <a:noFill/>
          </a:ln>
        </p:spPr>
      </p:pic>
      <p:pic>
        <p:nvPicPr>
          <p:cNvPr id="398" name="Picture 87" descr="C:\Users\Lídia\Documents\TESE\projetos\SHIGERU BAN\projetos\casas\naked house\digitalizar0009.jpg"/>
          <p:cNvPicPr/>
          <p:nvPr/>
        </p:nvPicPr>
        <p:blipFill>
          <a:blip r:embed="rId3"/>
          <a:srcRect l="74849" t="28878" r="12403" b="50136"/>
          <a:stretch/>
        </p:blipFill>
        <p:spPr>
          <a:xfrm>
            <a:off x="7895520" y="404640"/>
            <a:ext cx="995760" cy="1438560"/>
          </a:xfrm>
          <a:prstGeom prst="rect">
            <a:avLst/>
          </a:prstGeom>
          <a:ln w="0">
            <a:noFill/>
          </a:ln>
        </p:spPr>
      </p:pic>
      <p:pic>
        <p:nvPicPr>
          <p:cNvPr id="399" name="Picture 88" descr="C:\Users\Lídia\Documents\TESE\projetos\SHIGERU BAN\projetos\casas\naked house\digitalizar0009.jpg"/>
          <p:cNvPicPr/>
          <p:nvPr/>
        </p:nvPicPr>
        <p:blipFill>
          <a:blip r:embed="rId4"/>
          <a:srcRect l="852" t="38464" r="58302" b="2753"/>
          <a:stretch/>
        </p:blipFill>
        <p:spPr>
          <a:xfrm>
            <a:off x="849600" y="2493000"/>
            <a:ext cx="3189240" cy="40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m 51" descr="csv-family-housing-burgos-garrido-arquitectos_csv1-angel_baltanas-1000x666.jpg"/>
          <p:cNvPicPr/>
          <p:nvPr/>
        </p:nvPicPr>
        <p:blipFill>
          <a:blip r:embed="rId1"/>
          <a:stretch/>
        </p:blipFill>
        <p:spPr>
          <a:xfrm>
            <a:off x="0" y="144360"/>
            <a:ext cx="9142560" cy="65955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89" descr=""/>
          <p:cNvPicPr/>
          <p:nvPr/>
        </p:nvPicPr>
        <p:blipFill>
          <a:blip r:embed="rId1"/>
          <a:srcRect l="0" t="8258" r="0" b="0"/>
          <a:stretch/>
        </p:blipFill>
        <p:spPr>
          <a:xfrm>
            <a:off x="0" y="0"/>
            <a:ext cx="9142560" cy="3697560"/>
          </a:xfrm>
          <a:prstGeom prst="rect">
            <a:avLst/>
          </a:prstGeom>
          <a:ln w="9525">
            <a:noFill/>
          </a:ln>
        </p:spPr>
      </p:pic>
      <p:pic>
        <p:nvPicPr>
          <p:cNvPr id="402" name="Imagem 52" descr="csv-family-housing-burgos-garrido-arquitectos_csv8-angel_baltanas-1000x775.jpg"/>
          <p:cNvPicPr/>
          <p:nvPr/>
        </p:nvPicPr>
        <p:blipFill>
          <a:blip r:embed="rId2"/>
          <a:stretch/>
        </p:blipFill>
        <p:spPr>
          <a:xfrm>
            <a:off x="0" y="3409920"/>
            <a:ext cx="4105440" cy="3446640"/>
          </a:xfrm>
          <a:prstGeom prst="rect">
            <a:avLst/>
          </a:prstGeom>
          <a:ln w="9525">
            <a:noFill/>
          </a:ln>
        </p:spPr>
      </p:pic>
      <p:pic>
        <p:nvPicPr>
          <p:cNvPr id="403" name="Imagem 53" descr="csv-family-housing-burgos-garrido-arquitectos_csv7-angel_baltanas-1000x657.jpg"/>
          <p:cNvPicPr/>
          <p:nvPr/>
        </p:nvPicPr>
        <p:blipFill>
          <a:blip r:embed="rId3"/>
          <a:stretch/>
        </p:blipFill>
        <p:spPr>
          <a:xfrm>
            <a:off x="4305960" y="3414960"/>
            <a:ext cx="4836600" cy="34416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90" descr="projeto_264_p"/>
          <p:cNvPicPr/>
          <p:nvPr/>
        </p:nvPicPr>
        <p:blipFill>
          <a:blip r:embed="rId1"/>
          <a:srcRect l="1235" t="0" r="0" b="0"/>
          <a:stretch/>
        </p:blipFill>
        <p:spPr>
          <a:xfrm>
            <a:off x="0" y="404640"/>
            <a:ext cx="4096080" cy="230256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91" descr="projeto_264_p"/>
          <p:cNvPicPr/>
          <p:nvPr/>
        </p:nvPicPr>
        <p:blipFill>
          <a:blip r:embed="rId2"/>
          <a:stretch/>
        </p:blipFill>
        <p:spPr>
          <a:xfrm>
            <a:off x="4102560" y="2925000"/>
            <a:ext cx="5040000" cy="354420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92" descr="projeto_264_p"/>
          <p:cNvPicPr/>
          <p:nvPr/>
        </p:nvPicPr>
        <p:blipFill>
          <a:blip r:embed="rId3"/>
          <a:stretch/>
        </p:blipFill>
        <p:spPr>
          <a:xfrm>
            <a:off x="4102560" y="163080"/>
            <a:ext cx="5040000" cy="2688480"/>
          </a:xfrm>
          <a:prstGeom prst="rect">
            <a:avLst/>
          </a:prstGeom>
          <a:ln w="0">
            <a:noFill/>
          </a:ln>
        </p:spPr>
      </p:pic>
      <p:sp>
        <p:nvSpPr>
          <p:cNvPr id="407" name="Retângulo 25"/>
          <p:cNvSpPr/>
          <p:nvPr/>
        </p:nvSpPr>
        <p:spPr>
          <a:xfrm>
            <a:off x="1259640" y="2853000"/>
            <a:ext cx="2770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CASA NA SERRA DA MOEDA</a:t>
            </a:r>
            <a:endParaRPr b="0" lang="pt-BR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fi-FI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Gustavo Pena,  1999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93" descr="projeto_264_p"/>
          <p:cNvPicPr/>
          <p:nvPr/>
        </p:nvPicPr>
        <p:blipFill>
          <a:blip r:embed="rId1"/>
          <a:stretch/>
        </p:blipFill>
        <p:spPr>
          <a:xfrm>
            <a:off x="107640" y="0"/>
            <a:ext cx="4088880" cy="3017880"/>
          </a:xfrm>
          <a:prstGeom prst="rect">
            <a:avLst/>
          </a:prstGeom>
          <a:ln w="0">
            <a:noFill/>
          </a:ln>
        </p:spPr>
      </p:pic>
      <p:pic>
        <p:nvPicPr>
          <p:cNvPr id="409" name="Picture 94" descr="projeto_264_p"/>
          <p:cNvPicPr/>
          <p:nvPr/>
        </p:nvPicPr>
        <p:blipFill>
          <a:blip r:embed="rId2"/>
          <a:stretch/>
        </p:blipFill>
        <p:spPr>
          <a:xfrm>
            <a:off x="1337400" y="3016080"/>
            <a:ext cx="2225160" cy="3863160"/>
          </a:xfrm>
          <a:prstGeom prst="rect">
            <a:avLst/>
          </a:prstGeom>
          <a:ln w="0">
            <a:noFill/>
          </a:ln>
        </p:spPr>
      </p:pic>
      <p:pic>
        <p:nvPicPr>
          <p:cNvPr id="410" name="Picture 95" descr="projeto_264_p"/>
          <p:cNvPicPr/>
          <p:nvPr/>
        </p:nvPicPr>
        <p:blipFill>
          <a:blip r:embed="rId3"/>
          <a:srcRect l="4196" t="0" r="4801" b="0"/>
          <a:stretch/>
        </p:blipFill>
        <p:spPr>
          <a:xfrm>
            <a:off x="4015080" y="0"/>
            <a:ext cx="4191480" cy="3338280"/>
          </a:xfrm>
          <a:prstGeom prst="rect">
            <a:avLst/>
          </a:prstGeom>
          <a:ln w="0">
            <a:noFill/>
          </a:ln>
        </p:spPr>
      </p:pic>
      <p:pic>
        <p:nvPicPr>
          <p:cNvPr id="411" name="Picture 96" descr="projeto_264_p"/>
          <p:cNvPicPr/>
          <p:nvPr/>
        </p:nvPicPr>
        <p:blipFill>
          <a:blip r:embed="rId4"/>
          <a:stretch/>
        </p:blipFill>
        <p:spPr>
          <a:xfrm>
            <a:off x="4054680" y="3429000"/>
            <a:ext cx="4151880" cy="322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9" descr=""/>
          <p:cNvPicPr/>
          <p:nvPr/>
        </p:nvPicPr>
        <p:blipFill>
          <a:blip r:embed="rId1"/>
          <a:stretch/>
        </p:blipFill>
        <p:spPr>
          <a:xfrm>
            <a:off x="2008080" y="1581120"/>
            <a:ext cx="5300280" cy="4914720"/>
          </a:xfrm>
          <a:prstGeom prst="rect">
            <a:avLst/>
          </a:prstGeom>
          <a:ln w="0">
            <a:noFill/>
          </a:ln>
        </p:spPr>
      </p:pic>
      <p:sp>
        <p:nvSpPr>
          <p:cNvPr id="152" name="Rectangle 3"/>
          <p:cNvSpPr/>
          <p:nvPr/>
        </p:nvSpPr>
        <p:spPr>
          <a:xfrm>
            <a:off x="457200" y="333360"/>
            <a:ext cx="82292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85000"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pc="-1" strike="noStrike">
                <a:solidFill>
                  <a:srgbClr val="333399"/>
                </a:solidFill>
                <a:latin typeface="Arial"/>
                <a:ea typeface="DejaVu Sans"/>
              </a:rPr>
              <a:t>CURVAS DE NÍVEL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53" name="Rectangle 4"/>
          <p:cNvSpPr/>
          <p:nvPr/>
        </p:nvSpPr>
        <p:spPr>
          <a:xfrm>
            <a:off x="0" y="981000"/>
            <a:ext cx="9143640" cy="7128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Rectangle 11"/>
          <p:cNvSpPr/>
          <p:nvPr/>
        </p:nvSpPr>
        <p:spPr>
          <a:xfrm>
            <a:off x="539640" y="1052640"/>
            <a:ext cx="77976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000" spc="-1" strike="noStrike">
                <a:solidFill>
                  <a:srgbClr val="3399ff"/>
                </a:solidFill>
                <a:latin typeface="Arial"/>
                <a:ea typeface="DejaVu Sans"/>
              </a:rPr>
              <a:t>Conceituação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m 54" descr=""/>
          <p:cNvPicPr/>
          <p:nvPr/>
        </p:nvPicPr>
        <p:blipFill>
          <a:blip r:embed="rId1"/>
          <a:stretch/>
        </p:blipFill>
        <p:spPr>
          <a:xfrm>
            <a:off x="19080" y="0"/>
            <a:ext cx="9123480" cy="6856560"/>
          </a:xfrm>
          <a:prstGeom prst="rect">
            <a:avLst/>
          </a:prstGeom>
          <a:ln w="0">
            <a:noFill/>
          </a:ln>
        </p:spPr>
      </p:pic>
      <p:pic>
        <p:nvPicPr>
          <p:cNvPr id="413" name="Imagem 55" descr=""/>
          <p:cNvPicPr/>
          <p:nvPr/>
        </p:nvPicPr>
        <p:blipFill>
          <a:blip r:embed="rId2"/>
          <a:srcRect l="24469" t="33570" r="25177" b="36588"/>
          <a:stretch/>
        </p:blipFill>
        <p:spPr>
          <a:xfrm>
            <a:off x="6551640" y="4725000"/>
            <a:ext cx="2590920" cy="115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m 56" descr=""/>
          <p:cNvPicPr/>
          <p:nvPr/>
        </p:nvPicPr>
        <p:blipFill>
          <a:blip r:embed="rId1"/>
          <a:stretch/>
        </p:blipFill>
        <p:spPr>
          <a:xfrm>
            <a:off x="3240" y="0"/>
            <a:ext cx="913644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m 57" descr=""/>
          <p:cNvPicPr/>
          <p:nvPr/>
        </p:nvPicPr>
        <p:blipFill>
          <a:blip r:embed="rId1"/>
          <a:stretch/>
        </p:blipFill>
        <p:spPr>
          <a:xfrm>
            <a:off x="11520" y="0"/>
            <a:ext cx="911952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m 58" descr=""/>
          <p:cNvPicPr/>
          <p:nvPr/>
        </p:nvPicPr>
        <p:blipFill>
          <a:blip r:embed="rId1"/>
          <a:srcRect l="0" t="16026" r="0" b="11150"/>
          <a:stretch/>
        </p:blipFill>
        <p:spPr>
          <a:xfrm>
            <a:off x="1475640" y="4680"/>
            <a:ext cx="4858560" cy="2653200"/>
          </a:xfrm>
          <a:prstGeom prst="rect">
            <a:avLst/>
          </a:prstGeom>
          <a:ln w="0">
            <a:noFill/>
          </a:ln>
        </p:spPr>
      </p:pic>
      <p:pic>
        <p:nvPicPr>
          <p:cNvPr id="417" name="Imagem 59" descr=""/>
          <p:cNvPicPr/>
          <p:nvPr/>
        </p:nvPicPr>
        <p:blipFill>
          <a:blip r:embed="rId2"/>
          <a:srcRect l="0" t="0" r="0" b="27029"/>
          <a:stretch/>
        </p:blipFill>
        <p:spPr>
          <a:xfrm>
            <a:off x="232560" y="2839320"/>
            <a:ext cx="6101640" cy="3338640"/>
          </a:xfrm>
          <a:prstGeom prst="rect">
            <a:avLst/>
          </a:prstGeom>
          <a:ln w="0">
            <a:noFill/>
          </a:ln>
        </p:spPr>
      </p:pic>
      <p:pic>
        <p:nvPicPr>
          <p:cNvPr id="418" name="Imagem 60" descr=""/>
          <p:cNvPicPr/>
          <p:nvPr/>
        </p:nvPicPr>
        <p:blipFill>
          <a:blip r:embed="rId3"/>
          <a:srcRect l="0" t="0" r="38190" b="0"/>
          <a:stretch/>
        </p:blipFill>
        <p:spPr>
          <a:xfrm>
            <a:off x="6660360" y="0"/>
            <a:ext cx="2190240" cy="2657880"/>
          </a:xfrm>
          <a:prstGeom prst="rect">
            <a:avLst/>
          </a:prstGeom>
          <a:ln w="0">
            <a:noFill/>
          </a:ln>
        </p:spPr>
      </p:pic>
      <p:pic>
        <p:nvPicPr>
          <p:cNvPr id="419" name="Imagem 61" descr=""/>
          <p:cNvPicPr/>
          <p:nvPr/>
        </p:nvPicPr>
        <p:blipFill>
          <a:blip r:embed="rId4"/>
          <a:srcRect l="0" t="0" r="50787" b="0"/>
          <a:stretch/>
        </p:blipFill>
        <p:spPr>
          <a:xfrm>
            <a:off x="6660360" y="2839320"/>
            <a:ext cx="2190240" cy="333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m 62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Imagem 63" descr=""/>
          <p:cNvPicPr/>
          <p:nvPr/>
        </p:nvPicPr>
        <p:blipFill>
          <a:blip r:embed="rId1"/>
          <a:stretch/>
        </p:blipFill>
        <p:spPr>
          <a:xfrm>
            <a:off x="9720" y="0"/>
            <a:ext cx="912348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tângulo 26"/>
          <p:cNvSpPr/>
          <p:nvPr/>
        </p:nvSpPr>
        <p:spPr>
          <a:xfrm>
            <a:off x="0" y="1196640"/>
            <a:ext cx="9142560" cy="14385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Retângulo 27"/>
          <p:cNvSpPr/>
          <p:nvPr/>
        </p:nvSpPr>
        <p:spPr>
          <a:xfrm>
            <a:off x="439200" y="1268640"/>
            <a:ext cx="858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MAIS DE UM VOLUME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4" name="Retângulo 28"/>
          <p:cNvSpPr/>
          <p:nvPr/>
        </p:nvSpPr>
        <p:spPr>
          <a:xfrm>
            <a:off x="467640" y="2134080"/>
            <a:ext cx="867492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700" spc="-1" strike="noStrike">
                <a:solidFill>
                  <a:srgbClr val="ffffff"/>
                </a:solidFill>
                <a:latin typeface="Calibri"/>
                <a:ea typeface="DejaVu Sans"/>
              </a:rPr>
              <a:t>projeto que se organiza a partir de grupamento de blocos segundo distintas ordens e elementos</a:t>
            </a:r>
            <a:endParaRPr b="0" lang="pt-BR" sz="1700" spc="-1" strike="noStrike">
              <a:latin typeface="Arial"/>
            </a:endParaRPr>
          </a:p>
        </p:txBody>
      </p:sp>
      <p:pic>
        <p:nvPicPr>
          <p:cNvPr id="425" name="Imagem 64" descr=""/>
          <p:cNvPicPr/>
          <p:nvPr/>
        </p:nvPicPr>
        <p:blipFill>
          <a:blip r:embed="rId1"/>
          <a:srcRect l="6689" t="52115" r="5902" b="25848"/>
          <a:stretch/>
        </p:blipFill>
        <p:spPr>
          <a:xfrm>
            <a:off x="467640" y="3574080"/>
            <a:ext cx="7991280" cy="150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m 65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Imagem 66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m 67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LibreOffice/7.3.5.2$Windows_X86_64 LibreOffice_project/184fe81b8c8c30d8b5082578aee2fed2ea847c01</Application>
  <AppVersion>15.0000</AppVersion>
  <Words>0</Words>
  <Paragraphs>0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2014-05-29T19:06:05Z</dcterms:created>
  <dc:creator>Lídia</dc:creator>
  <dc:description/>
  <dc:language>pt-BR</dc:language>
  <cp:lastModifiedBy/>
  <dcterms:modified xsi:type="dcterms:W3CDTF">2023-04-11T17:34:10Z</dcterms:modified>
  <cp:revision>168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39</vt:i4>
  </property>
  <property fmtid="{D5CDD505-2E9C-101B-9397-08002B2CF9AE}" pid="4" name="PresentationFormat">
    <vt:lpwstr>Apresentação na tela (4:3)</vt:lpwstr>
  </property>
  <property fmtid="{D5CDD505-2E9C-101B-9397-08002B2CF9AE}" pid="5" name="Slides">
    <vt:i4>39</vt:i4>
  </property>
</Properties>
</file>